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84.xml" ContentType="application/vnd.openxmlformats-officedocument.presentationml.tags+xml"/>
  <Override PartName="/ppt/notesSlides/notesSlide1.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heme/themeOverride1.xml" ContentType="application/vnd.openxmlformats-officedocument.themeOverr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108"/>
  </p:notesMasterIdLst>
  <p:handoutMasterIdLst>
    <p:handoutMasterId r:id="rId109"/>
  </p:handoutMasterIdLst>
  <p:sldIdLst>
    <p:sldId id="256" r:id="rId4"/>
    <p:sldId id="917" r:id="rId5"/>
    <p:sldId id="1190" r:id="rId6"/>
    <p:sldId id="1194" r:id="rId7"/>
    <p:sldId id="1195" r:id="rId8"/>
    <p:sldId id="1196" r:id="rId9"/>
    <p:sldId id="1207" r:id="rId10"/>
    <p:sldId id="1208" r:id="rId11"/>
    <p:sldId id="1221" r:id="rId12"/>
    <p:sldId id="1436" r:id="rId13"/>
    <p:sldId id="1437" r:id="rId14"/>
    <p:sldId id="1225" r:id="rId15"/>
    <p:sldId id="1226" r:id="rId16"/>
    <p:sldId id="1197" r:id="rId17"/>
    <p:sldId id="1198" r:id="rId18"/>
    <p:sldId id="1209" r:id="rId19"/>
    <p:sldId id="1210" r:id="rId20"/>
    <p:sldId id="1212" r:id="rId21"/>
    <p:sldId id="1214" r:id="rId22"/>
    <p:sldId id="1213" r:id="rId23"/>
    <p:sldId id="1215" r:id="rId24"/>
    <p:sldId id="1211" r:id="rId25"/>
    <p:sldId id="1282" r:id="rId26"/>
    <p:sldId id="1371" r:id="rId27"/>
    <p:sldId id="1382" r:id="rId28"/>
    <p:sldId id="1383" r:id="rId29"/>
    <p:sldId id="1384" r:id="rId30"/>
    <p:sldId id="1385" r:id="rId31"/>
    <p:sldId id="1360" r:id="rId32"/>
    <p:sldId id="1362" r:id="rId33"/>
    <p:sldId id="1366" r:id="rId34"/>
    <p:sldId id="1363" r:id="rId35"/>
    <p:sldId id="1361" r:id="rId36"/>
    <p:sldId id="1367" r:id="rId37"/>
    <p:sldId id="1369" r:id="rId38"/>
    <p:sldId id="1370" r:id="rId39"/>
    <p:sldId id="1381" r:id="rId40"/>
    <p:sldId id="1386" r:id="rId41"/>
    <p:sldId id="1387" r:id="rId42"/>
    <p:sldId id="1388" r:id="rId43"/>
    <p:sldId id="1494" r:id="rId44"/>
    <p:sldId id="1201" r:id="rId45"/>
    <p:sldId id="1435" r:id="rId46"/>
    <p:sldId id="1227" r:id="rId47"/>
    <p:sldId id="1228" r:id="rId48"/>
    <p:sldId id="1229" r:id="rId49"/>
    <p:sldId id="1230" r:id="rId50"/>
    <p:sldId id="1232" r:id="rId51"/>
    <p:sldId id="1233" r:id="rId52"/>
    <p:sldId id="1234" r:id="rId53"/>
    <p:sldId id="1235" r:id="rId54"/>
    <p:sldId id="1236" r:id="rId55"/>
    <p:sldId id="1237" r:id="rId56"/>
    <p:sldId id="1239" r:id="rId57"/>
    <p:sldId id="1240" r:id="rId58"/>
    <p:sldId id="1241" r:id="rId59"/>
    <p:sldId id="1491" r:id="rId60"/>
    <p:sldId id="1203" r:id="rId61"/>
    <p:sldId id="1218" r:id="rId62"/>
    <p:sldId id="1246" r:id="rId63"/>
    <p:sldId id="1247" r:id="rId64"/>
    <p:sldId id="1248" r:id="rId65"/>
    <p:sldId id="1493" r:id="rId66"/>
    <p:sldId id="1249" r:id="rId67"/>
    <p:sldId id="1329" r:id="rId68"/>
    <p:sldId id="1330" r:id="rId69"/>
    <p:sldId id="1331" r:id="rId70"/>
    <p:sldId id="1332" r:id="rId71"/>
    <p:sldId id="1333" r:id="rId72"/>
    <p:sldId id="1492" r:id="rId73"/>
    <p:sldId id="1204" r:id="rId74"/>
    <p:sldId id="1242" r:id="rId75"/>
    <p:sldId id="1243" r:id="rId76"/>
    <p:sldId id="1244" r:id="rId77"/>
    <p:sldId id="1495" r:id="rId78"/>
    <p:sldId id="1245" r:id="rId79"/>
    <p:sldId id="1334" r:id="rId80"/>
    <p:sldId id="1335" r:id="rId81"/>
    <p:sldId id="1336" r:id="rId82"/>
    <p:sldId id="1337" r:id="rId83"/>
    <p:sldId id="1338" r:id="rId84"/>
    <p:sldId id="1265" r:id="rId85"/>
    <p:sldId id="1264" r:id="rId86"/>
    <p:sldId id="1266" r:id="rId87"/>
    <p:sldId id="1496" r:id="rId88"/>
    <p:sldId id="1267" r:id="rId89"/>
    <p:sldId id="1269" r:id="rId90"/>
    <p:sldId id="1268" r:id="rId91"/>
    <p:sldId id="1271" r:id="rId92"/>
    <p:sldId id="1272" r:id="rId93"/>
    <p:sldId id="1270" r:id="rId94"/>
    <p:sldId id="1284" r:id="rId95"/>
    <p:sldId id="1489" r:id="rId96"/>
    <p:sldId id="1273" r:id="rId97"/>
    <p:sldId id="1490" r:id="rId98"/>
    <p:sldId id="1274" r:id="rId99"/>
    <p:sldId id="1497" r:id="rId100"/>
    <p:sldId id="1438" r:id="rId101"/>
    <p:sldId id="1439" r:id="rId102"/>
    <p:sldId id="1488" r:id="rId103"/>
    <p:sldId id="1328" r:id="rId104"/>
    <p:sldId id="1205" r:id="rId105"/>
    <p:sldId id="1206" r:id="rId106"/>
    <p:sldId id="260" r:id="rId10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9691C67-4DE2-4730-BA0A-3692863A441A}">
          <p14:sldIdLst>
            <p14:sldId id="256"/>
            <p14:sldId id="917"/>
            <p14:sldId id="1190"/>
            <p14:sldId id="1194"/>
            <p14:sldId id="1195"/>
            <p14:sldId id="1196"/>
            <p14:sldId id="1207"/>
            <p14:sldId id="1208"/>
            <p14:sldId id="1221"/>
            <p14:sldId id="1436"/>
            <p14:sldId id="1437"/>
            <p14:sldId id="1225"/>
            <p14:sldId id="1226"/>
            <p14:sldId id="1197"/>
            <p14:sldId id="1198"/>
            <p14:sldId id="1209"/>
            <p14:sldId id="1210"/>
            <p14:sldId id="1212"/>
            <p14:sldId id="1214"/>
            <p14:sldId id="1213"/>
            <p14:sldId id="1215"/>
            <p14:sldId id="1211"/>
            <p14:sldId id="1282"/>
            <p14:sldId id="1371"/>
            <p14:sldId id="1382"/>
            <p14:sldId id="1383"/>
            <p14:sldId id="1384"/>
            <p14:sldId id="1385"/>
            <p14:sldId id="1360"/>
            <p14:sldId id="1362"/>
            <p14:sldId id="1366"/>
            <p14:sldId id="1363"/>
            <p14:sldId id="1361"/>
            <p14:sldId id="1367"/>
            <p14:sldId id="1369"/>
            <p14:sldId id="1370"/>
            <p14:sldId id="1381"/>
            <p14:sldId id="1386"/>
            <p14:sldId id="1387"/>
            <p14:sldId id="1388"/>
            <p14:sldId id="1494"/>
            <p14:sldId id="1201"/>
            <p14:sldId id="1435"/>
            <p14:sldId id="1227"/>
            <p14:sldId id="1228"/>
            <p14:sldId id="1229"/>
            <p14:sldId id="1230"/>
            <p14:sldId id="1232"/>
            <p14:sldId id="1233"/>
            <p14:sldId id="1234"/>
            <p14:sldId id="1235"/>
            <p14:sldId id="1236"/>
            <p14:sldId id="1237"/>
            <p14:sldId id="1239"/>
            <p14:sldId id="1240"/>
            <p14:sldId id="1241"/>
            <p14:sldId id="1491"/>
            <p14:sldId id="1203"/>
            <p14:sldId id="1218"/>
            <p14:sldId id="1246"/>
            <p14:sldId id="1247"/>
            <p14:sldId id="1248"/>
            <p14:sldId id="1493"/>
            <p14:sldId id="1249"/>
            <p14:sldId id="1329"/>
            <p14:sldId id="1330"/>
            <p14:sldId id="1331"/>
            <p14:sldId id="1332"/>
            <p14:sldId id="1333"/>
            <p14:sldId id="1492"/>
            <p14:sldId id="1204"/>
            <p14:sldId id="1242"/>
            <p14:sldId id="1243"/>
            <p14:sldId id="1244"/>
            <p14:sldId id="1495"/>
            <p14:sldId id="1245"/>
            <p14:sldId id="1334"/>
            <p14:sldId id="1335"/>
            <p14:sldId id="1336"/>
            <p14:sldId id="1337"/>
            <p14:sldId id="1338"/>
            <p14:sldId id="1265"/>
            <p14:sldId id="1264"/>
            <p14:sldId id="1266"/>
            <p14:sldId id="1496"/>
            <p14:sldId id="1267"/>
            <p14:sldId id="1269"/>
            <p14:sldId id="1268"/>
            <p14:sldId id="1271"/>
            <p14:sldId id="1272"/>
            <p14:sldId id="1270"/>
            <p14:sldId id="1284"/>
            <p14:sldId id="1489"/>
            <p14:sldId id="1273"/>
            <p14:sldId id="1490"/>
            <p14:sldId id="1274"/>
            <p14:sldId id="1497"/>
            <p14:sldId id="1438"/>
            <p14:sldId id="1439"/>
            <p14:sldId id="1488"/>
            <p14:sldId id="1328"/>
            <p14:sldId id="1205"/>
            <p14:sldId id="1206"/>
            <p14:sldId id="260"/>
          </p14:sldIdLst>
        </p14:section>
        <p14:section name="无标题节" id="{26EBFF64-B5D5-4762-AB96-6026B7F87A3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FF7"/>
    <a:srgbClr val="FAFAFA"/>
    <a:srgbClr val="DCDCDC"/>
    <a:srgbClr val="F0F0F0"/>
    <a:srgbClr val="E6E6E6"/>
    <a:srgbClr val="C8C8C8"/>
    <a:srgbClr val="FFFFFF"/>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81" d="100"/>
          <a:sy n="81" d="100"/>
        </p:scale>
        <p:origin x="950"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handoutMaster" Target="handoutMasters/handout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2020/4/30</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801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2020/4/30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extLst>
      <p:ext uri="{BB962C8B-B14F-4D97-AF65-F5344CB8AC3E}">
        <p14:creationId xmlns:p14="http://schemas.microsoft.com/office/powerpoint/2010/main" val="3899949438"/>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3191094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2.xml"/><Relationship Id="rId5" Type="http://schemas.openxmlformats.org/officeDocument/2006/relationships/tags" Target="../tags/tag72.xml"/><Relationship Id="rId4" Type="http://schemas.openxmlformats.org/officeDocument/2006/relationships/tags" Target="../tags/tag7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Master" Target="../slideMasters/slideMaster2.xml"/><Relationship Id="rId5" Type="http://schemas.openxmlformats.org/officeDocument/2006/relationships/tags" Target="../tags/tag77.xml"/><Relationship Id="rId4" Type="http://schemas.openxmlformats.org/officeDocument/2006/relationships/tags" Target="../tags/tag7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Master" Target="../slideMasters/slideMaster2.xml"/><Relationship Id="rId5" Type="http://schemas.openxmlformats.org/officeDocument/2006/relationships/tags" Target="../tags/tag82.xml"/><Relationship Id="rId4" Type="http://schemas.openxmlformats.org/officeDocument/2006/relationships/tags" Target="../tags/tag8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slideMaster" Target="../slideMasters/slideMaster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slideMaster" Target="../slideMasters/slideMaster2.xml"/><Relationship Id="rId4" Type="http://schemas.openxmlformats.org/officeDocument/2006/relationships/tags" Target="../tags/tag10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slideMaster" Target="../slideMasters/slideMaster2.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Master" Target="../slideMasters/slideMaster2.xml"/><Relationship Id="rId5" Type="http://schemas.openxmlformats.org/officeDocument/2006/relationships/tags" Target="../tags/tag114.xml"/><Relationship Id="rId4" Type="http://schemas.openxmlformats.org/officeDocument/2006/relationships/tags" Target="../tags/tag11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slideMaster" Target="../slideMasters/slideMaster2.xml"/><Relationship Id="rId4" Type="http://schemas.openxmlformats.org/officeDocument/2006/relationships/tags" Target="../tags/tag118.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slideMaster" Target="../slideMasters/slideMaster2.xml"/><Relationship Id="rId4" Type="http://schemas.openxmlformats.org/officeDocument/2006/relationships/tags" Target="../tags/tag12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Master" Target="../slideMasters/slideMaster3.xml"/><Relationship Id="rId5" Type="http://schemas.openxmlformats.org/officeDocument/2006/relationships/tags" Target="../tags/tag133.xml"/><Relationship Id="rId4" Type="http://schemas.openxmlformats.org/officeDocument/2006/relationships/tags" Target="../tags/tag13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slideMaster" Target="../slideMasters/slideMaster3.xml"/><Relationship Id="rId5" Type="http://schemas.openxmlformats.org/officeDocument/2006/relationships/tags" Target="../tags/tag138.xml"/><Relationship Id="rId4" Type="http://schemas.openxmlformats.org/officeDocument/2006/relationships/tags" Target="../tags/tag13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slideMaster" Target="../slideMasters/slideMaster3.xml"/><Relationship Id="rId5" Type="http://schemas.openxmlformats.org/officeDocument/2006/relationships/tags" Target="../tags/tag143.xml"/><Relationship Id="rId4" Type="http://schemas.openxmlformats.org/officeDocument/2006/relationships/tags" Target="../tags/tag14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slideMaster" Target="../slideMasters/slideMaster3.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57.xml"/><Relationship Id="rId3" Type="http://schemas.openxmlformats.org/officeDocument/2006/relationships/tags" Target="../tags/tag152.xml"/><Relationship Id="rId7" Type="http://schemas.openxmlformats.org/officeDocument/2006/relationships/tags" Target="../tags/tag15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 Id="rId5" Type="http://schemas.openxmlformats.org/officeDocument/2006/relationships/slideMaster" Target="../slideMasters/slideMaster3.xml"/><Relationship Id="rId4" Type="http://schemas.openxmlformats.org/officeDocument/2006/relationships/tags" Target="../tags/tag16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67.xml"/><Relationship Id="rId7" Type="http://schemas.openxmlformats.org/officeDocument/2006/relationships/slideMaster" Target="../slideMasters/slideMaster3.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slideMaster" Target="../slideMasters/slideMaster3.xml"/><Relationship Id="rId5" Type="http://schemas.openxmlformats.org/officeDocument/2006/relationships/tags" Target="../tags/tag175.xml"/><Relationship Id="rId4" Type="http://schemas.openxmlformats.org/officeDocument/2006/relationships/tags" Target="../tags/tag174.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slideMaster" Target="../slideMasters/slideMaster3.xml"/><Relationship Id="rId4" Type="http://schemas.openxmlformats.org/officeDocument/2006/relationships/tags" Target="../tags/tag179.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slideMaster" Target="../slideMasters/slideMaster3.xml"/><Relationship Id="rId4" Type="http://schemas.openxmlformats.org/officeDocument/2006/relationships/tags" Target="../tags/tag18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2588281"/>
            <a:ext cx="8139178"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3566160"/>
            <a:ext cx="8139178"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2020/4/30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2020/4/30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502412" y="2588281"/>
            <a:ext cx="8139178"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2588281"/>
            <a:ext cx="8139178"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3566160"/>
            <a:ext cx="8139178"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583846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2" y="1296000"/>
            <a:ext cx="8139178"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762313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3808730"/>
            <a:ext cx="8139178"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502444" y="4511675"/>
            <a:ext cx="8139178"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399592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8" y="1296000"/>
            <a:ext cx="396243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1296000"/>
            <a:ext cx="396243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2020/4/30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719405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1296000"/>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789043"/>
            <a:ext cx="39624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296000"/>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789043"/>
            <a:ext cx="396243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2020/4/30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739232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2020/4/30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465153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2020/4/30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211510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8" y="1296000"/>
            <a:ext cx="396243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1296000"/>
            <a:ext cx="396243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2020/4/30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377467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2" y="1296000"/>
            <a:ext cx="8139178"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27252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2020/4/30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58191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2020/4/30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502412" y="2588281"/>
            <a:ext cx="8139178"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779357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2588281"/>
            <a:ext cx="8139178"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3566160"/>
            <a:ext cx="8139178"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419749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2" y="1296000"/>
            <a:ext cx="8139178"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950839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3808730"/>
            <a:ext cx="8139178"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502444" y="4511675"/>
            <a:ext cx="8139178"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601870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8" y="1296000"/>
            <a:ext cx="396243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1296000"/>
            <a:ext cx="396243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2020/4/30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1594125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1296000"/>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789043"/>
            <a:ext cx="39624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296000"/>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789043"/>
            <a:ext cx="396243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2020/4/30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6673210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2020/4/30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079693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2020/4/30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989613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3808730"/>
            <a:ext cx="8139178"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502444" y="4511675"/>
            <a:ext cx="8139178"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8" y="1296000"/>
            <a:ext cx="396243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1296000"/>
            <a:ext cx="396243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2020/4/30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18158304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764247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2020/4/30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56385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2020/4/30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502412" y="2588281"/>
            <a:ext cx="8139178"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95946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8" y="1296000"/>
            <a:ext cx="396243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1296000"/>
            <a:ext cx="396243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2020/4/30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1296000"/>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789043"/>
            <a:ext cx="39624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296000"/>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789043"/>
            <a:ext cx="396243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2020/4/30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2020/4/30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2020/4/30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8" y="1296000"/>
            <a:ext cx="396243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1296000"/>
            <a:ext cx="396243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2020/4/30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2.xml"/><Relationship Id="rId18" Type="http://schemas.openxmlformats.org/officeDocument/2006/relationships/tags" Target="../tags/tag67.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6.xml"/><Relationship Id="rId2" Type="http://schemas.openxmlformats.org/officeDocument/2006/relationships/slideLayout" Target="../slideLayouts/slideLayout13.xml"/><Relationship Id="rId16" Type="http://schemas.openxmlformats.org/officeDocument/2006/relationships/tags" Target="../tags/tag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4.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23.xml"/><Relationship Id="rId18" Type="http://schemas.openxmlformats.org/officeDocument/2006/relationships/tags" Target="../tags/tag128.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127.xml"/><Relationship Id="rId2" Type="http://schemas.openxmlformats.org/officeDocument/2006/relationships/slideLayout" Target="../slideLayouts/slideLayout24.xml"/><Relationship Id="rId16" Type="http://schemas.openxmlformats.org/officeDocument/2006/relationships/tags" Target="../tags/tag12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125.xml"/><Relationship Id="rId10" Type="http://schemas.openxmlformats.org/officeDocument/2006/relationships/slideLayout" Target="../slideLayouts/slideLayout32.xml"/><Relationship Id="rId19"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32000"/>
            <a:ext cx="8139178"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1296000"/>
            <a:ext cx="8139178"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32000"/>
            <a:ext cx="8139178"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1296000"/>
            <a:ext cx="8139178"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595533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32000"/>
            <a:ext cx="8139178"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1296000"/>
            <a:ext cx="8139178"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2020/4/30</a:t>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7638647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8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193.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84.xml"/><Relationship Id="rId5" Type="http://schemas.openxmlformats.org/officeDocument/2006/relationships/image" Target="../media/image72.png"/><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6.xml"/><Relationship Id="rId1" Type="http://schemas.openxmlformats.org/officeDocument/2006/relationships/tags" Target="../tags/tag285.xml"/><Relationship Id="rId5" Type="http://schemas.openxmlformats.org/officeDocument/2006/relationships/image" Target="../media/image8.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87.xml"/><Relationship Id="rId5" Type="http://schemas.openxmlformats.org/officeDocument/2006/relationships/image" Target="../media/image8.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88.xml"/><Relationship Id="rId6" Type="http://schemas.openxmlformats.org/officeDocument/2006/relationships/image" Target="../media/image73.emf"/><Relationship Id="rId5" Type="http://schemas.openxmlformats.org/officeDocument/2006/relationships/image" Target="../media/image8.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4.jpeg"/><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289.xml"/><Relationship Id="rId6" Type="http://schemas.openxmlformats.org/officeDocument/2006/relationships/image" Target="../media/image76.png"/><Relationship Id="rId11" Type="http://schemas.openxmlformats.org/officeDocument/2006/relationships/image" Target="../media/image8.png"/><Relationship Id="rId5" Type="http://schemas.openxmlformats.org/officeDocument/2006/relationships/image" Target="../media/image75.png"/><Relationship Id="rId10"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19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19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196.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7.xml"/><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8.xml"/><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9.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200.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5.xml"/><Relationship Id="rId5" Type="http://schemas.openxmlformats.org/officeDocument/2006/relationships/image" Target="../media/image8.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3.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4.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5.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06.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8.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09.xml"/><Relationship Id="rId5" Type="http://schemas.openxmlformats.org/officeDocument/2006/relationships/image" Target="../media/image22.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0.xml"/><Relationship Id="rId5" Type="http://schemas.openxmlformats.org/officeDocument/2006/relationships/image" Target="../media/image23.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1.xml"/><Relationship Id="rId5" Type="http://schemas.openxmlformats.org/officeDocument/2006/relationships/image" Target="../media/image24.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2.xml"/><Relationship Id="rId5" Type="http://schemas.openxmlformats.org/officeDocument/2006/relationships/image" Target="../media/image10.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3.xml"/><Relationship Id="rId5" Type="http://schemas.openxmlformats.org/officeDocument/2006/relationships/image" Target="../media/image25.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6.xml"/><Relationship Id="rId5" Type="http://schemas.openxmlformats.org/officeDocument/2006/relationships/image" Target="../media/image8.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7.xml"/><Relationship Id="rId5" Type="http://schemas.openxmlformats.org/officeDocument/2006/relationships/image" Target="../media/image31.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8.xml"/><Relationship Id="rId5" Type="http://schemas.openxmlformats.org/officeDocument/2006/relationships/image" Target="../media/image32.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19.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20.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21.xml"/><Relationship Id="rId5" Type="http://schemas.openxmlformats.org/officeDocument/2006/relationships/image" Target="../media/image33.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22.xml"/><Relationship Id="rId5" Type="http://schemas.openxmlformats.org/officeDocument/2006/relationships/image" Target="../media/image34.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23.xml"/><Relationship Id="rId5" Type="http://schemas.openxmlformats.org/officeDocument/2006/relationships/image" Target="../media/image3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24.xml"/><Relationship Id="rId5" Type="http://schemas.openxmlformats.org/officeDocument/2006/relationships/image" Target="../media/image36.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225.xml"/><Relationship Id="rId5" Type="http://schemas.openxmlformats.org/officeDocument/2006/relationships/image" Target="../media/image37.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26.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27.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8.xml"/><Relationship Id="rId1" Type="http://schemas.openxmlformats.org/officeDocument/2006/relationships/tags" Target="../tags/tag228.xml"/><Relationship Id="rId5" Type="http://schemas.openxmlformats.org/officeDocument/2006/relationships/image" Target="../media/image8.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8.xml"/><Relationship Id="rId1" Type="http://schemas.openxmlformats.org/officeDocument/2006/relationships/tags" Target="../tags/tag229.xml"/><Relationship Id="rId5" Type="http://schemas.openxmlformats.org/officeDocument/2006/relationships/image" Target="../media/image8.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8.xml"/><Relationship Id="rId1" Type="http://schemas.openxmlformats.org/officeDocument/2006/relationships/tags" Target="../tags/tag230.xml"/><Relationship Id="rId5" Type="http://schemas.openxmlformats.org/officeDocument/2006/relationships/image" Target="../media/image8.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31.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8.xml"/><Relationship Id="rId1" Type="http://schemas.openxmlformats.org/officeDocument/2006/relationships/tags" Target="../tags/tag232.xml"/><Relationship Id="rId5" Type="http://schemas.openxmlformats.org/officeDocument/2006/relationships/image" Target="../media/image8.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8.xml"/><Relationship Id="rId1" Type="http://schemas.openxmlformats.org/officeDocument/2006/relationships/tags" Target="../tags/tag233.xml"/><Relationship Id="rId5"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8.xml"/><Relationship Id="rId5" Type="http://schemas.openxmlformats.org/officeDocument/2006/relationships/image" Target="../media/image8.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8.xml"/><Relationship Id="rId1" Type="http://schemas.openxmlformats.org/officeDocument/2006/relationships/tags" Target="../tags/tag234.xml"/><Relationship Id="rId5" Type="http://schemas.openxmlformats.org/officeDocument/2006/relationships/image" Target="../media/image8.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35.xml"/><Relationship Id="rId5" Type="http://schemas.openxmlformats.org/officeDocument/2006/relationships/image" Target="../media/image44.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8.xml"/><Relationship Id="rId1" Type="http://schemas.openxmlformats.org/officeDocument/2006/relationships/tags" Target="../tags/tag236.xml"/><Relationship Id="rId5" Type="http://schemas.openxmlformats.org/officeDocument/2006/relationships/image" Target="../media/image8.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8.xml"/><Relationship Id="rId1" Type="http://schemas.openxmlformats.org/officeDocument/2006/relationships/tags" Target="../tags/tag237.xml"/><Relationship Id="rId5" Type="http://schemas.openxmlformats.org/officeDocument/2006/relationships/image" Target="../media/image8.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8.xml"/><Relationship Id="rId1" Type="http://schemas.openxmlformats.org/officeDocument/2006/relationships/tags" Target="../tags/tag238.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9.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8.xml"/><Relationship Id="rId1" Type="http://schemas.openxmlformats.org/officeDocument/2006/relationships/tags" Target="../tags/tag240.xml"/><Relationship Id="rId5" Type="http://schemas.openxmlformats.org/officeDocument/2006/relationships/image" Target="../media/image8.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41.xml"/><Relationship Id="rId5" Type="http://schemas.openxmlformats.org/officeDocument/2006/relationships/image" Target="../media/image51.jp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42.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43.xml"/><Relationship Id="rId5" Type="http://schemas.openxmlformats.org/officeDocument/2006/relationships/image" Target="../media/image5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9.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44.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45.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46.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47.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48.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49.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0.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1.xml"/><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2.xml"/><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0.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4.xml"/><Relationship Id="rId5" Type="http://schemas.openxmlformats.org/officeDocument/2006/relationships/image" Target="../media/image53.pn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5.xml"/><Relationship Id="rId5" Type="http://schemas.openxmlformats.org/officeDocument/2006/relationships/image" Target="../media/image54.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6.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7.xml"/><Relationship Id="rId5" Type="http://schemas.openxmlformats.org/officeDocument/2006/relationships/image" Target="../media/image55.png"/><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8.xml"/><Relationship Id="rId5" Type="http://schemas.openxmlformats.org/officeDocument/2006/relationships/image" Target="../media/image56.png"/><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59.xml"/><Relationship Id="rId5" Type="http://schemas.openxmlformats.org/officeDocument/2006/relationships/image" Target="../media/image55.png"/><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60.xml"/><Relationship Id="rId5" Type="http://schemas.openxmlformats.org/officeDocument/2006/relationships/image" Target="../media/image57.pn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61.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62.xml"/><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6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1.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64.xml"/><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65.xml"/><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66.xml"/><Relationship Id="rId5" Type="http://schemas.openxmlformats.org/officeDocument/2006/relationships/image" Target="../media/image58.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67.xml"/><Relationship Id="rId5" Type="http://schemas.openxmlformats.org/officeDocument/2006/relationships/image" Target="../media/image59.png"/><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68.xml"/><Relationship Id="rId5" Type="http://schemas.openxmlformats.org/officeDocument/2006/relationships/image" Target="../media/image60.png"/><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69.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70.xml"/><Relationship Id="rId5" Type="http://schemas.openxmlformats.org/officeDocument/2006/relationships/image" Target="../media/image61.pn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71.xml"/><Relationship Id="rId5" Type="http://schemas.openxmlformats.org/officeDocument/2006/relationships/image" Target="../media/image62.jpe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72.xml"/><Relationship Id="rId5" Type="http://schemas.openxmlformats.org/officeDocument/2006/relationships/image" Target="../media/image63.png"/><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7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19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8.xml"/><Relationship Id="rId1" Type="http://schemas.openxmlformats.org/officeDocument/2006/relationships/tags" Target="../tags/tag274.xml"/><Relationship Id="rId5" Type="http://schemas.openxmlformats.org/officeDocument/2006/relationships/image" Target="../media/image8.png"/><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75.xml"/><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76.xml"/><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77.xml"/><Relationship Id="rId5" Type="http://schemas.openxmlformats.org/officeDocument/2006/relationships/image" Target="../media/image67.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78.xml"/><Relationship Id="rId5" Type="http://schemas.openxmlformats.org/officeDocument/2006/relationships/image" Target="../media/image68.png"/><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79.xml"/><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80.xml"/><Relationship Id="rId5" Type="http://schemas.openxmlformats.org/officeDocument/2006/relationships/image" Target="../media/image69.png"/><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281.xml"/><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82.xml"/><Relationship Id="rId5" Type="http://schemas.openxmlformats.org/officeDocument/2006/relationships/image" Target="../media/image70.png"/><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283.xml"/><Relationship Id="rId5" Type="http://schemas.openxmlformats.org/officeDocument/2006/relationships/image" Target="../media/image7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8" name="图片 7" descr="组 7">
            <a:extLst>
              <a:ext uri="{FF2B5EF4-FFF2-40B4-BE49-F238E27FC236}">
                <a16:creationId xmlns:a16="http://schemas.microsoft.com/office/drawing/2014/main" id="{A97FBDF5-C947-4BE0-B953-40CFB42D1D83}"/>
              </a:ext>
            </a:extLst>
          </p:cNvPr>
          <p:cNvPicPr>
            <a:picLocks noChangeAspect="1"/>
          </p:cNvPicPr>
          <p:nvPr/>
        </p:nvPicPr>
        <p:blipFill>
          <a:blip r:embed="rId5"/>
          <a:stretch>
            <a:fillRect/>
          </a:stretch>
        </p:blipFill>
        <p:spPr>
          <a:xfrm>
            <a:off x="0" y="0"/>
            <a:ext cx="9218930" cy="6920865"/>
          </a:xfrm>
          <a:prstGeom prst="rect">
            <a:avLst/>
          </a:prstGeom>
        </p:spPr>
      </p:pic>
      <p:pic>
        <p:nvPicPr>
          <p:cNvPr id="9" name="图片 8" descr="矢量智能对象 拷贝">
            <a:extLst>
              <a:ext uri="{FF2B5EF4-FFF2-40B4-BE49-F238E27FC236}">
                <a16:creationId xmlns:a16="http://schemas.microsoft.com/office/drawing/2014/main" id="{580CC443-9B75-4E2F-8B14-4E9B2043016A}"/>
              </a:ext>
            </a:extLst>
          </p:cNvPr>
          <p:cNvPicPr>
            <a:picLocks noChangeAspect="1"/>
          </p:cNvPicPr>
          <p:nvPr/>
        </p:nvPicPr>
        <p:blipFill>
          <a:blip r:embed="rId6"/>
          <a:stretch>
            <a:fillRect/>
          </a:stretch>
        </p:blipFill>
        <p:spPr>
          <a:xfrm>
            <a:off x="6460490" y="372110"/>
            <a:ext cx="2358390" cy="638389"/>
          </a:xfrm>
          <a:prstGeom prst="rect">
            <a:avLst/>
          </a:prstGeom>
        </p:spPr>
      </p:pic>
      <p:sp>
        <p:nvSpPr>
          <p:cNvPr id="10" name="文本框 9">
            <a:extLst>
              <a:ext uri="{FF2B5EF4-FFF2-40B4-BE49-F238E27FC236}">
                <a16:creationId xmlns:a16="http://schemas.microsoft.com/office/drawing/2014/main" id="{A12CE182-2532-479A-B169-2698433AC76B}"/>
              </a:ext>
            </a:extLst>
          </p:cNvPr>
          <p:cNvSpPr txBox="1"/>
          <p:nvPr/>
        </p:nvSpPr>
        <p:spPr>
          <a:xfrm>
            <a:off x="700771" y="1536234"/>
            <a:ext cx="7817387" cy="2481385"/>
          </a:xfrm>
          <a:prstGeom prst="rect">
            <a:avLst/>
          </a:prstGeom>
          <a:noFill/>
        </p:spPr>
        <p:txBody>
          <a:bodyPr wrap="square" rtlCol="0">
            <a:spAutoFit/>
          </a:bodyPr>
          <a:lstStyle/>
          <a:p>
            <a:pPr algn="ctr">
              <a:lnSpc>
                <a:spcPct val="130000"/>
              </a:lnSpc>
            </a:pPr>
            <a:r>
              <a:rPr lang="zh-CN" altLang="en-US" sz="6000" b="1" dirty="0">
                <a:ln w="6350">
                  <a:solidFill>
                    <a:schemeClr val="bg1"/>
                  </a:solidFill>
                </a:ln>
                <a:solidFill>
                  <a:schemeClr val="bg1"/>
                </a:solidFill>
                <a:cs typeface="+mn-ea"/>
                <a:sym typeface="+mn-lt"/>
              </a:rPr>
              <a:t>日钢分货调研报告</a:t>
            </a:r>
            <a:endParaRPr lang="en-US" altLang="zh-CN" sz="6000" b="1" dirty="0">
              <a:ln w="6350">
                <a:solidFill>
                  <a:schemeClr val="bg1"/>
                </a:solidFill>
              </a:ln>
              <a:solidFill>
                <a:schemeClr val="bg1"/>
              </a:solidFill>
              <a:cs typeface="+mn-ea"/>
              <a:sym typeface="+mn-lt"/>
            </a:endParaRPr>
          </a:p>
          <a:p>
            <a:pPr>
              <a:lnSpc>
                <a:spcPct val="130000"/>
              </a:lnSpc>
            </a:pPr>
            <a:endParaRPr lang="en-US" altLang="zh-CN" sz="2000" b="1" dirty="0">
              <a:ln w="6350">
                <a:solidFill>
                  <a:schemeClr val="bg1"/>
                </a:solidFill>
              </a:ln>
              <a:solidFill>
                <a:schemeClr val="bg1"/>
              </a:solidFill>
              <a:cs typeface="+mn-ea"/>
              <a:sym typeface="+mn-lt"/>
            </a:endParaRPr>
          </a:p>
          <a:p>
            <a:pPr algn="ctr">
              <a:lnSpc>
                <a:spcPct val="130000"/>
              </a:lnSpc>
            </a:pPr>
            <a:r>
              <a:rPr lang="en-US" altLang="zh-CN" sz="4400" b="1" dirty="0">
                <a:ln w="6350">
                  <a:solidFill>
                    <a:schemeClr val="bg1"/>
                  </a:solidFill>
                </a:ln>
                <a:solidFill>
                  <a:schemeClr val="bg1"/>
                </a:solidFill>
                <a:cs typeface="+mn-ea"/>
                <a:sym typeface="+mn-lt"/>
              </a:rPr>
              <a:t>2020-4-30</a:t>
            </a:r>
            <a:endParaRPr lang="zh-CN" altLang="en-US" sz="4400" b="1" dirty="0">
              <a:ln w="6350">
                <a:solidFill>
                  <a:schemeClr val="bg1"/>
                </a:solidFill>
              </a:ln>
              <a:solidFill>
                <a:schemeClr val="bg1"/>
              </a:solidFill>
              <a:cs typeface="+mn-ea"/>
              <a:sym typeface="+mn-lt"/>
            </a:endParaRPr>
          </a:p>
        </p:txBody>
      </p:sp>
      <p:pic>
        <p:nvPicPr>
          <p:cNvPr id="11" name="图片 10" descr="图层 17">
            <a:extLst>
              <a:ext uri="{FF2B5EF4-FFF2-40B4-BE49-F238E27FC236}">
                <a16:creationId xmlns:a16="http://schemas.microsoft.com/office/drawing/2014/main" id="{B0E99D77-3A11-4E28-A6D3-0CF096E6B4DF}"/>
              </a:ext>
            </a:extLst>
          </p:cNvPr>
          <p:cNvPicPr>
            <a:picLocks noChangeAspect="1"/>
          </p:cNvPicPr>
          <p:nvPr/>
        </p:nvPicPr>
        <p:blipFill>
          <a:blip r:embed="rId7"/>
          <a:stretch>
            <a:fillRect/>
          </a:stretch>
        </p:blipFill>
        <p:spPr>
          <a:xfrm>
            <a:off x="1993900" y="5672455"/>
            <a:ext cx="5574665" cy="1245870"/>
          </a:xfrm>
          <a:prstGeom prst="rect">
            <a:avLst/>
          </a:prstGeom>
        </p:spPr>
      </p:pic>
      <p:pic>
        <p:nvPicPr>
          <p:cNvPr id="12" name="图片 11" descr="组 1">
            <a:extLst>
              <a:ext uri="{FF2B5EF4-FFF2-40B4-BE49-F238E27FC236}">
                <a16:creationId xmlns:a16="http://schemas.microsoft.com/office/drawing/2014/main" id="{0641668C-CB60-4FAE-90D8-F67C2FF401BD}"/>
              </a:ext>
            </a:extLst>
          </p:cNvPr>
          <p:cNvPicPr>
            <a:picLocks noChangeAspect="1"/>
          </p:cNvPicPr>
          <p:nvPr/>
        </p:nvPicPr>
        <p:blipFill>
          <a:blip r:embed="rId8"/>
          <a:stretch>
            <a:fillRect/>
          </a:stretch>
        </p:blipFill>
        <p:spPr>
          <a:xfrm>
            <a:off x="4324226" y="6181860"/>
            <a:ext cx="1718411" cy="581982"/>
          </a:xfrm>
          <a:prstGeom prst="rect">
            <a:avLst/>
          </a:prstGeom>
        </p:spPr>
      </p:pic>
      <p:pic>
        <p:nvPicPr>
          <p:cNvPr id="13" name="图片 12" descr="矢量智能对象">
            <a:extLst>
              <a:ext uri="{FF2B5EF4-FFF2-40B4-BE49-F238E27FC236}">
                <a16:creationId xmlns:a16="http://schemas.microsoft.com/office/drawing/2014/main" id="{C4D529D7-06E8-46AC-BAAE-EA12A59E0A43}"/>
              </a:ext>
            </a:extLst>
          </p:cNvPr>
          <p:cNvPicPr>
            <a:picLocks noChangeAspect="1"/>
          </p:cNvPicPr>
          <p:nvPr/>
        </p:nvPicPr>
        <p:blipFill>
          <a:blip r:embed="rId9"/>
          <a:stretch>
            <a:fillRect/>
          </a:stretch>
        </p:blipFill>
        <p:spPr>
          <a:xfrm>
            <a:off x="426435" y="6078391"/>
            <a:ext cx="3134930" cy="685451"/>
          </a:xfrm>
          <a:prstGeom prst="rect">
            <a:avLst/>
          </a:prstGeom>
        </p:spPr>
      </p:pic>
      <p:sp>
        <p:nvSpPr>
          <p:cNvPr id="14" name="文本框 13">
            <a:extLst>
              <a:ext uri="{FF2B5EF4-FFF2-40B4-BE49-F238E27FC236}">
                <a16:creationId xmlns:a16="http://schemas.microsoft.com/office/drawing/2014/main" id="{03D4874A-2310-46D0-B9C7-8F2E94795E7A}"/>
              </a:ext>
            </a:extLst>
          </p:cNvPr>
          <p:cNvSpPr txBox="1"/>
          <p:nvPr/>
        </p:nvSpPr>
        <p:spPr>
          <a:xfrm>
            <a:off x="6181860" y="6302177"/>
            <a:ext cx="2446986" cy="525016"/>
          </a:xfrm>
          <a:prstGeom prst="rect">
            <a:avLst/>
          </a:prstGeom>
          <a:noFill/>
        </p:spPr>
        <p:txBody>
          <a:bodyPr wrap="square" rtlCol="0">
            <a:spAutoFit/>
          </a:bodyPr>
          <a:lstStyle/>
          <a:p>
            <a:pPr algn="l">
              <a:lnSpc>
                <a:spcPct val="130000"/>
              </a:lnSpc>
            </a:pPr>
            <a:r>
              <a:rPr lang="zh-CN" altLang="en-US" sz="2400" b="1" dirty="0">
                <a:solidFill>
                  <a:schemeClr val="bg1"/>
                </a:solidFill>
                <a:cs typeface="+mn-ea"/>
                <a:sym typeface="+mn-lt"/>
              </a:rPr>
              <a:t>唯以创新与智慧</a:t>
            </a:r>
          </a:p>
        </p:txBody>
      </p:sp>
      <p:pic>
        <p:nvPicPr>
          <p:cNvPr id="15" name="图片 14">
            <a:extLst>
              <a:ext uri="{FF2B5EF4-FFF2-40B4-BE49-F238E27FC236}">
                <a16:creationId xmlns:a16="http://schemas.microsoft.com/office/drawing/2014/main" id="{68D55790-4E7F-43AB-AA2B-ACD07BD6AB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pic>
        <p:nvPicPr>
          <p:cNvPr id="16" name="图片 15" descr="资源 9">
            <a:extLst>
              <a:ext uri="{FF2B5EF4-FFF2-40B4-BE49-F238E27FC236}">
                <a16:creationId xmlns:a16="http://schemas.microsoft.com/office/drawing/2014/main" id="{BEC2ACEB-D6A4-4991-9185-F0BCA5CE7783}"/>
              </a:ext>
            </a:extLst>
          </p:cNvPr>
          <p:cNvPicPr>
            <a:picLocks noChangeAspect="1"/>
          </p:cNvPicPr>
          <p:nvPr/>
        </p:nvPicPr>
        <p:blipFill>
          <a:blip r:embed="rId11"/>
          <a:stretch>
            <a:fillRect/>
          </a:stretch>
        </p:blipFill>
        <p:spPr>
          <a:xfrm>
            <a:off x="307975" y="274320"/>
            <a:ext cx="1807210" cy="39624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graphicFrame>
        <p:nvGraphicFramePr>
          <p:cNvPr id="3" name="表格 3"/>
          <p:cNvGraphicFramePr>
            <a:graphicFrameLocks noGrp="1"/>
          </p:cNvGraphicFramePr>
          <p:nvPr/>
        </p:nvGraphicFramePr>
        <p:xfrm>
          <a:off x="452927" y="1460132"/>
          <a:ext cx="8238146" cy="5207802"/>
        </p:xfrm>
        <a:graphic>
          <a:graphicData uri="http://schemas.openxmlformats.org/drawingml/2006/table">
            <a:tbl>
              <a:tblPr firstRow="1" bandRow="1">
                <a:tableStyleId>{5C22544A-7EE6-4342-B048-85BDC9FD1C3A}</a:tableStyleId>
              </a:tblPr>
              <a:tblGrid>
                <a:gridCol w="1176878">
                  <a:extLst>
                    <a:ext uri="{9D8B030D-6E8A-4147-A177-3AD203B41FA5}">
                      <a16:colId xmlns:a16="http://schemas.microsoft.com/office/drawing/2014/main" val="20000"/>
                    </a:ext>
                  </a:extLst>
                </a:gridCol>
                <a:gridCol w="1176878">
                  <a:extLst>
                    <a:ext uri="{9D8B030D-6E8A-4147-A177-3AD203B41FA5}">
                      <a16:colId xmlns:a16="http://schemas.microsoft.com/office/drawing/2014/main" val="20001"/>
                    </a:ext>
                  </a:extLst>
                </a:gridCol>
                <a:gridCol w="1176878">
                  <a:extLst>
                    <a:ext uri="{9D8B030D-6E8A-4147-A177-3AD203B41FA5}">
                      <a16:colId xmlns:a16="http://schemas.microsoft.com/office/drawing/2014/main" val="20002"/>
                    </a:ext>
                  </a:extLst>
                </a:gridCol>
                <a:gridCol w="1176878">
                  <a:extLst>
                    <a:ext uri="{9D8B030D-6E8A-4147-A177-3AD203B41FA5}">
                      <a16:colId xmlns:a16="http://schemas.microsoft.com/office/drawing/2014/main" val="20003"/>
                    </a:ext>
                  </a:extLst>
                </a:gridCol>
                <a:gridCol w="1176878">
                  <a:extLst>
                    <a:ext uri="{9D8B030D-6E8A-4147-A177-3AD203B41FA5}">
                      <a16:colId xmlns:a16="http://schemas.microsoft.com/office/drawing/2014/main" val="20004"/>
                    </a:ext>
                  </a:extLst>
                </a:gridCol>
                <a:gridCol w="1176878">
                  <a:extLst>
                    <a:ext uri="{9D8B030D-6E8A-4147-A177-3AD203B41FA5}">
                      <a16:colId xmlns:a16="http://schemas.microsoft.com/office/drawing/2014/main" val="20005"/>
                    </a:ext>
                  </a:extLst>
                </a:gridCol>
                <a:gridCol w="1176878">
                  <a:extLst>
                    <a:ext uri="{9D8B030D-6E8A-4147-A177-3AD203B41FA5}">
                      <a16:colId xmlns:a16="http://schemas.microsoft.com/office/drawing/2014/main" val="20006"/>
                    </a:ext>
                  </a:extLst>
                </a:gridCol>
              </a:tblGrid>
              <a:tr h="615821">
                <a:tc>
                  <a:txBody>
                    <a:bodyPr/>
                    <a:lstStyle/>
                    <a:p>
                      <a:pPr marL="0" algn="l" defTabSz="914400" rtl="0" eaLnBrk="1" latinLnBrk="0" hangingPunct="1">
                        <a:lnSpc>
                          <a:spcPct val="100000"/>
                        </a:lnSpc>
                        <a:spcBef>
                          <a:spcPts val="0"/>
                        </a:spcBef>
                        <a:spcAft>
                          <a:spcPts val="0"/>
                        </a:spcAft>
                      </a:pPr>
                      <a:r>
                        <a:rPr lang="zh-CN" altLang="en-US" sz="1600" b="0" kern="1200" dirty="0">
                          <a:solidFill>
                            <a:schemeClr val="dk1"/>
                          </a:solidFill>
                          <a:latin typeface="+mn-lt"/>
                          <a:ea typeface="+mn-ea"/>
                          <a:cs typeface="+mn-ea"/>
                          <a:sym typeface="+mn-lt"/>
                        </a:rPr>
                        <a:t>发货通知单号</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b="0" kern="1200" dirty="0">
                          <a:solidFill>
                            <a:schemeClr val="dk1"/>
                          </a:solidFill>
                          <a:latin typeface="+mn-lt"/>
                          <a:ea typeface="+mn-ea"/>
                          <a:cs typeface="+mn-ea"/>
                          <a:sym typeface="+mn-lt"/>
                        </a:rPr>
                        <a:t>规格</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b="0" kern="1200" dirty="0">
                          <a:solidFill>
                            <a:schemeClr val="dk1"/>
                          </a:solidFill>
                          <a:latin typeface="+mn-lt"/>
                          <a:ea typeface="+mn-ea"/>
                          <a:cs typeface="+mn-ea"/>
                          <a:sym typeface="+mn-lt"/>
                        </a:rPr>
                        <a:t>需开单重量</a:t>
                      </a:r>
                    </a:p>
                  </a:txBody>
                  <a:tcPr>
                    <a:solidFill>
                      <a:srgbClr val="EAEFF7"/>
                    </a:solidFill>
                  </a:tcPr>
                </a:tc>
                <a:tc>
                  <a:txBody>
                    <a:bodyPr/>
                    <a:lstStyle/>
                    <a:p>
                      <a:pPr marL="0" algn="l" defTabSz="914400" rtl="0" eaLnBrk="1" latinLnBrk="0" hangingPunct="1">
                        <a:lnSpc>
                          <a:spcPct val="100000"/>
                        </a:lnSpc>
                        <a:spcBef>
                          <a:spcPts val="0"/>
                        </a:spcBef>
                        <a:spcAft>
                          <a:spcPts val="0"/>
                        </a:spcAft>
                      </a:pPr>
                      <a:r>
                        <a:rPr lang="zh-CN" altLang="en-US" sz="1600" b="0" kern="1200" dirty="0">
                          <a:solidFill>
                            <a:schemeClr val="dk1"/>
                          </a:solidFill>
                          <a:latin typeface="+mn-lt"/>
                          <a:ea typeface="+mn-ea"/>
                          <a:cs typeface="+mn-ea"/>
                          <a:sym typeface="+mn-lt"/>
                        </a:rPr>
                        <a:t>品名代码</a:t>
                      </a:r>
                    </a:p>
                  </a:txBody>
                  <a:tcPr>
                    <a:solidFill>
                      <a:srgbClr val="EAEFF7"/>
                    </a:solidFill>
                  </a:tcPr>
                </a:tc>
                <a:tc>
                  <a:txBody>
                    <a:bodyPr/>
                    <a:lstStyle/>
                    <a:p>
                      <a:pPr marL="0" algn="l" defTabSz="914400" rtl="0" eaLnBrk="1" latinLnBrk="0" hangingPunct="1">
                        <a:lnSpc>
                          <a:spcPct val="100000"/>
                        </a:lnSpc>
                        <a:spcBef>
                          <a:spcPts val="0"/>
                        </a:spcBef>
                        <a:spcAft>
                          <a:spcPts val="0"/>
                        </a:spcAft>
                      </a:pPr>
                      <a:r>
                        <a:rPr lang="zh-CN" altLang="en-US" sz="1600" b="0" kern="1200" dirty="0">
                          <a:solidFill>
                            <a:schemeClr val="dk1"/>
                          </a:solidFill>
                          <a:latin typeface="+mn-lt"/>
                          <a:ea typeface="+mn-ea"/>
                          <a:cs typeface="+mn-ea"/>
                          <a:sym typeface="+mn-lt"/>
                        </a:rPr>
                        <a:t>终点</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b="0" kern="1200" dirty="0">
                          <a:solidFill>
                            <a:schemeClr val="dk1"/>
                          </a:solidFill>
                          <a:latin typeface="+mn-lt"/>
                          <a:ea typeface="+mn-ea"/>
                          <a:cs typeface="+mn-ea"/>
                          <a:sym typeface="+mn-lt"/>
                        </a:rPr>
                        <a:t>正负差</a:t>
                      </a:r>
                    </a:p>
                  </a:txBody>
                  <a:tcPr>
                    <a:solidFill>
                      <a:srgbClr val="EAEFF7"/>
                    </a:solidFill>
                  </a:tcPr>
                </a:tc>
                <a:tc>
                  <a:txBody>
                    <a:bodyPr/>
                    <a:lstStyle/>
                    <a:p>
                      <a:pPr marL="0" algn="l" defTabSz="914400" rtl="0" eaLnBrk="1" latinLnBrk="0" hangingPunct="1">
                        <a:lnSpc>
                          <a:spcPct val="100000"/>
                        </a:lnSpc>
                        <a:spcBef>
                          <a:spcPts val="0"/>
                        </a:spcBef>
                        <a:spcAft>
                          <a:spcPts val="0"/>
                        </a:spcAft>
                      </a:pPr>
                      <a:r>
                        <a:rPr lang="zh-CN" altLang="en-US" sz="1600" b="0" kern="1200" dirty="0">
                          <a:solidFill>
                            <a:schemeClr val="dk1"/>
                          </a:solidFill>
                          <a:latin typeface="+mn-lt"/>
                          <a:ea typeface="+mn-ea"/>
                          <a:cs typeface="+mn-ea"/>
                          <a:sym typeface="+mn-lt"/>
                        </a:rPr>
                        <a:t>合同约定交货日期</a:t>
                      </a:r>
                    </a:p>
                  </a:txBody>
                  <a:tcPr>
                    <a:solidFill>
                      <a:srgbClr val="FF0000"/>
                    </a:solidFill>
                  </a:tcPr>
                </a:tc>
                <a:extLst>
                  <a:ext uri="{0D108BD9-81ED-4DB2-BD59-A6C34878D82A}">
                    <a16:rowId xmlns:a16="http://schemas.microsoft.com/office/drawing/2014/main" val="10000"/>
                  </a:ext>
                </a:extLst>
              </a:tr>
              <a:tr h="615821">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订单号</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待发件数</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需挂单件数</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型码</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物流公司类型</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母单号</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订单性质</a:t>
                      </a:r>
                    </a:p>
                  </a:txBody>
                  <a:tcPr>
                    <a:solidFill>
                      <a:srgbClr val="FF0000"/>
                    </a:solidFill>
                  </a:tcPr>
                </a:tc>
                <a:extLst>
                  <a:ext uri="{0D108BD9-81ED-4DB2-BD59-A6C34878D82A}">
                    <a16:rowId xmlns:a16="http://schemas.microsoft.com/office/drawing/2014/main" val="10001"/>
                  </a:ext>
                </a:extLst>
              </a:tr>
              <a:tr h="615821">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合同号</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待发重量</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需挂单重量</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港口批号</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包装形式</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付款比例</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棒线库存</a:t>
                      </a:r>
                    </a:p>
                  </a:txBody>
                  <a:tcPr/>
                </a:tc>
                <a:extLst>
                  <a:ext uri="{0D108BD9-81ED-4DB2-BD59-A6C34878D82A}">
                    <a16:rowId xmlns:a16="http://schemas.microsoft.com/office/drawing/2014/main" val="10002"/>
                  </a:ext>
                </a:extLst>
              </a:tr>
              <a:tr h="615821">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内外销</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可发件数</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是否短溢装</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入库仓库</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卸货地址</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到货码头</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过磅类型</a:t>
                      </a:r>
                    </a:p>
                  </a:txBody>
                  <a:tcPr>
                    <a:solidFill>
                      <a:srgbClr val="FF0000"/>
                    </a:solidFill>
                  </a:tcPr>
                </a:tc>
                <a:extLst>
                  <a:ext uri="{0D108BD9-81ED-4DB2-BD59-A6C34878D82A}">
                    <a16:rowId xmlns:a16="http://schemas.microsoft.com/office/drawing/2014/main" val="10003"/>
                  </a:ext>
                </a:extLst>
              </a:tr>
              <a:tr h="897055">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品级</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可发重量</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需短溢重量</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承运公司代码</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销售经理</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是否到港定价</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发货通知单计划重量</a:t>
                      </a:r>
                    </a:p>
                  </a:txBody>
                  <a:tcPr/>
                </a:tc>
                <a:extLst>
                  <a:ext uri="{0D108BD9-81ED-4DB2-BD59-A6C34878D82A}">
                    <a16:rowId xmlns:a16="http://schemas.microsoft.com/office/drawing/2014/main" val="10004"/>
                  </a:ext>
                </a:extLst>
              </a:tr>
              <a:tr h="615821">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收货用户</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窄带捆包数</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定尺</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承运公司</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销售部门</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合同收货人</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订单重量</a:t>
                      </a:r>
                    </a:p>
                  </a:txBody>
                  <a:tcPr/>
                </a:tc>
                <a:extLst>
                  <a:ext uri="{0D108BD9-81ED-4DB2-BD59-A6C34878D82A}">
                    <a16:rowId xmlns:a16="http://schemas.microsoft.com/office/drawing/2014/main" val="10005"/>
                  </a:ext>
                </a:extLst>
              </a:tr>
              <a:tr h="615821">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品名名称</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库号</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运输方式</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省份</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最新挂单时间</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联系人</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自动生单类型</a:t>
                      </a:r>
                    </a:p>
                  </a:txBody>
                  <a:tcPr/>
                </a:tc>
                <a:extLst>
                  <a:ext uri="{0D108BD9-81ED-4DB2-BD59-A6C34878D82A}">
                    <a16:rowId xmlns:a16="http://schemas.microsoft.com/office/drawing/2014/main" val="10006"/>
                  </a:ext>
                </a:extLst>
              </a:tr>
              <a:tr h="615821">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牌号</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需开单件数</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出库仓库</a:t>
                      </a:r>
                    </a:p>
                  </a:txBody>
                  <a:tcPr>
                    <a:solidFill>
                      <a:srgbClr val="FF0000"/>
                    </a:solidFill>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城市</a:t>
                      </a: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latin typeface="+mn-lt"/>
                          <a:ea typeface="+mn-ea"/>
                          <a:cs typeface="+mn-ea"/>
                          <a:sym typeface="+mn-lt"/>
                        </a:rPr>
                        <a:t>公司别</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联系人电话</a:t>
                      </a:r>
                    </a:p>
                  </a:txBody>
                  <a:tcPr/>
                </a:tc>
                <a:tc>
                  <a:txBody>
                    <a:bodyPr/>
                    <a:lstStyle/>
                    <a:p>
                      <a:pPr marL="0" algn="l" defTabSz="914400" rtl="0" eaLnBrk="1" latinLnBrk="0" hangingPunct="1">
                        <a:lnSpc>
                          <a:spcPct val="100000"/>
                        </a:lnSpc>
                        <a:spcBef>
                          <a:spcPts val="0"/>
                        </a:spcBef>
                        <a:spcAft>
                          <a:spcPts val="0"/>
                        </a:spcAft>
                      </a:pPr>
                      <a:r>
                        <a:rPr lang="zh-CN" altLang="en-US" sz="1600" kern="1200" dirty="0">
                          <a:solidFill>
                            <a:schemeClr val="dk1"/>
                          </a:solidFill>
                          <a:latin typeface="+mn-lt"/>
                          <a:ea typeface="+mn-ea"/>
                          <a:cs typeface="+mn-ea"/>
                          <a:sym typeface="+mn-lt"/>
                        </a:rPr>
                        <a:t>合同未发总重量</a:t>
                      </a:r>
                    </a:p>
                  </a:txBody>
                  <a:tcPr/>
                </a:tc>
                <a:extLst>
                  <a:ext uri="{0D108BD9-81ED-4DB2-BD59-A6C34878D82A}">
                    <a16:rowId xmlns:a16="http://schemas.microsoft.com/office/drawing/2014/main" val="10007"/>
                  </a:ext>
                </a:extLst>
              </a:tr>
            </a:tbl>
          </a:graphicData>
        </a:graphic>
      </p:graphicFrame>
      <p:sp>
        <p:nvSpPr>
          <p:cNvPr id="6" name="文本框 5"/>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可发库存解读</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矩形 1"/>
          <p:cNvSpPr/>
          <p:nvPr/>
        </p:nvSpPr>
        <p:spPr>
          <a:xfrm>
            <a:off x="793375" y="849244"/>
            <a:ext cx="7140389" cy="48898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可发库存表格共</a:t>
            </a:r>
            <a:r>
              <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rPr>
              <a:t>56</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个字段，开单涉及</a:t>
            </a:r>
            <a:r>
              <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rPr>
              <a:t>28</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个字段（标红）：</a:t>
            </a:r>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pic>
        <p:nvPicPr>
          <p:cNvPr id="5" name="图片 4"/>
          <p:cNvPicPr>
            <a:picLocks noChangeAspect="1"/>
          </p:cNvPicPr>
          <p:nvPr/>
        </p:nvPicPr>
        <p:blipFill>
          <a:blip r:embed="rId5"/>
          <a:stretch>
            <a:fillRect/>
          </a:stretch>
        </p:blipFill>
        <p:spPr>
          <a:xfrm>
            <a:off x="506095" y="2204720"/>
            <a:ext cx="8132445" cy="3348355"/>
          </a:xfrm>
          <a:prstGeom prst="rect">
            <a:avLst/>
          </a:prstGeom>
        </p:spPr>
      </p:pic>
      <p:sp>
        <p:nvSpPr>
          <p:cNvPr id="9" name="文本框 8"/>
          <p:cNvSpPr txBox="1"/>
          <p:nvPr/>
        </p:nvSpPr>
        <p:spPr>
          <a:xfrm>
            <a:off x="395605" y="991870"/>
            <a:ext cx="34880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cs"/>
              </a:rPr>
              <a:t>库存明细表</a:t>
            </a:r>
            <a:r>
              <a:rPr lang="zh-CN" altLang="en-US" sz="2400" dirty="0">
                <a:solidFill>
                  <a:prstClr val="black"/>
                </a:solidFill>
                <a:ea typeface="微软雅黑"/>
              </a:rPr>
              <a:t>导出结果</a:t>
            </a:r>
            <a:endParaRPr kumimoji="0" lang="zh-CN" altLang="en-US" sz="2400" b="0" i="0" u="none" strike="noStrike" kern="1200" cap="none" spc="0" normalizeH="0" baseline="0" noProof="0" dirty="0">
              <a:ln>
                <a:noFill/>
              </a:ln>
              <a:solidFill>
                <a:prstClr val="black"/>
              </a:solidFill>
              <a:effectLst/>
              <a:uLnTx/>
              <a:uFillTx/>
              <a:latin typeface="+mn-lt"/>
              <a:ea typeface="微软雅黑"/>
              <a:cs typeface="+mn-cs"/>
            </a:endParaRPr>
          </a:p>
        </p:txBody>
      </p:sp>
      <p:sp>
        <p:nvSpPr>
          <p:cNvPr id="7" name="文本框 6">
            <a:extLst>
              <a:ext uri="{FF2B5EF4-FFF2-40B4-BE49-F238E27FC236}">
                <a16:creationId xmlns:a16="http://schemas.microsoft.com/office/drawing/2014/main" id="{97BA568B-4CB5-416E-9F80-BA36FE5E5014}"/>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custDataLst>
              <p:tags r:id="rId2"/>
            </p:custDataLst>
            <p:extLst>
              <p:ext uri="{D42A27DB-BD31-4B8C-83A1-F6EECF244321}">
                <p14:modId xmlns:p14="http://schemas.microsoft.com/office/powerpoint/2010/main" val="3372897237"/>
              </p:ext>
            </p:extLst>
          </p:nvPr>
        </p:nvGraphicFramePr>
        <p:xfrm>
          <a:off x="305752" y="1437511"/>
          <a:ext cx="8532495" cy="4680896"/>
        </p:xfrm>
        <a:graphic>
          <a:graphicData uri="http://schemas.openxmlformats.org/drawingml/2006/table">
            <a:tbl>
              <a:tblPr firstRow="1" bandRow="1">
                <a:tableStyleId>{5C22544A-7EE6-4342-B048-85BDC9FD1C3A}</a:tableStyleId>
              </a:tblPr>
              <a:tblGrid>
                <a:gridCol w="2844165">
                  <a:extLst>
                    <a:ext uri="{9D8B030D-6E8A-4147-A177-3AD203B41FA5}">
                      <a16:colId xmlns:a16="http://schemas.microsoft.com/office/drawing/2014/main" val="20000"/>
                    </a:ext>
                  </a:extLst>
                </a:gridCol>
                <a:gridCol w="2844165">
                  <a:extLst>
                    <a:ext uri="{9D8B030D-6E8A-4147-A177-3AD203B41FA5}">
                      <a16:colId xmlns:a16="http://schemas.microsoft.com/office/drawing/2014/main" val="20001"/>
                    </a:ext>
                  </a:extLst>
                </a:gridCol>
                <a:gridCol w="2844165">
                  <a:extLst>
                    <a:ext uri="{9D8B030D-6E8A-4147-A177-3AD203B41FA5}">
                      <a16:colId xmlns:a16="http://schemas.microsoft.com/office/drawing/2014/main" val="20002"/>
                    </a:ext>
                  </a:extLst>
                </a:gridCol>
              </a:tblGrid>
              <a:tr h="425536">
                <a:tc>
                  <a:txBody>
                    <a:bodyPr/>
                    <a:lstStyle/>
                    <a:p>
                      <a:pPr algn="ctr">
                        <a:lnSpc>
                          <a:spcPct val="130000"/>
                        </a:lnSpc>
                        <a:spcBef>
                          <a:spcPts val="0"/>
                        </a:spcBef>
                        <a:spcAft>
                          <a:spcPts val="0"/>
                        </a:spcAft>
                        <a:buNone/>
                      </a:pPr>
                      <a:r>
                        <a:rPr lang="zh-CN" altLang="en-US" sz="1600" dirty="0">
                          <a:latin typeface="+mn-lt"/>
                          <a:ea typeface="+mn-ea"/>
                          <a:cs typeface="+mn-ea"/>
                          <a:sym typeface="+mn-lt"/>
                        </a:rPr>
                        <a:t>数据</a:t>
                      </a:r>
                    </a:p>
                  </a:txBody>
                  <a:tcPr/>
                </a:tc>
                <a:tc>
                  <a:txBody>
                    <a:bodyPr/>
                    <a:lstStyle/>
                    <a:p>
                      <a:pPr algn="ctr">
                        <a:lnSpc>
                          <a:spcPct val="130000"/>
                        </a:lnSpc>
                        <a:spcBef>
                          <a:spcPts val="0"/>
                        </a:spcBef>
                        <a:spcAft>
                          <a:spcPts val="0"/>
                        </a:spcAft>
                        <a:buNone/>
                      </a:pPr>
                      <a:r>
                        <a:rPr lang="en-US" altLang="zh-CN" sz="1600" dirty="0">
                          <a:latin typeface="+mn-lt"/>
                          <a:ea typeface="+mn-ea"/>
                          <a:cs typeface="+mn-ea"/>
                          <a:sym typeface="+mn-lt"/>
                        </a:rPr>
                        <a:t>LMS/</a:t>
                      </a:r>
                      <a:r>
                        <a:rPr lang="zh-CN" altLang="en-US" sz="1600" dirty="0">
                          <a:latin typeface="+mn-lt"/>
                          <a:ea typeface="+mn-ea"/>
                          <a:cs typeface="+mn-ea"/>
                          <a:sym typeface="+mn-lt"/>
                        </a:rPr>
                        <a:t>平台</a:t>
                      </a:r>
                      <a:r>
                        <a:rPr lang="en-US" altLang="zh-CN" sz="1600" dirty="0">
                          <a:latin typeface="+mn-lt"/>
                          <a:ea typeface="+mn-ea"/>
                          <a:cs typeface="+mn-ea"/>
                          <a:sym typeface="+mn-lt"/>
                        </a:rPr>
                        <a:t>/</a:t>
                      </a:r>
                      <a:r>
                        <a:rPr lang="zh-CN" altLang="en-US" sz="1600" dirty="0">
                          <a:latin typeface="+mn-lt"/>
                          <a:ea typeface="+mn-ea"/>
                          <a:cs typeface="+mn-ea"/>
                          <a:sym typeface="+mn-lt"/>
                        </a:rPr>
                        <a:t>线下</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更新频率</a:t>
                      </a:r>
                    </a:p>
                  </a:txBody>
                  <a:tcPr/>
                </a:tc>
                <a:extLst>
                  <a:ext uri="{0D108BD9-81ED-4DB2-BD59-A6C34878D82A}">
                    <a16:rowId xmlns:a16="http://schemas.microsoft.com/office/drawing/2014/main" val="10000"/>
                  </a:ext>
                </a:extLst>
              </a:tr>
              <a:tr h="425536">
                <a:tc>
                  <a:txBody>
                    <a:bodyPr/>
                    <a:lstStyle/>
                    <a:p>
                      <a:pPr algn="ctr">
                        <a:lnSpc>
                          <a:spcPct val="130000"/>
                        </a:lnSpc>
                        <a:spcBef>
                          <a:spcPts val="0"/>
                        </a:spcBef>
                        <a:spcAft>
                          <a:spcPts val="0"/>
                        </a:spcAft>
                        <a:buNone/>
                      </a:pPr>
                      <a:r>
                        <a:rPr lang="zh-CN" altLang="en-US" sz="1600" dirty="0">
                          <a:latin typeface="+mn-lt"/>
                          <a:ea typeface="+mn-ea"/>
                          <a:cs typeface="+mn-ea"/>
                          <a:sym typeface="+mn-lt"/>
                        </a:rPr>
                        <a:t>库存信息表</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平台</a:t>
                      </a:r>
                    </a:p>
                  </a:txBody>
                  <a:tcPr/>
                </a:tc>
                <a:tc>
                  <a:txBody>
                    <a:bodyPr/>
                    <a:lstStyle/>
                    <a:p>
                      <a:pPr algn="ctr">
                        <a:lnSpc>
                          <a:spcPct val="130000"/>
                        </a:lnSpc>
                        <a:spcBef>
                          <a:spcPts val="0"/>
                        </a:spcBef>
                        <a:spcAft>
                          <a:spcPts val="0"/>
                        </a:spcAft>
                        <a:buNone/>
                      </a:pPr>
                      <a:r>
                        <a:rPr lang="en-US" sz="1600">
                          <a:latin typeface="+mn-lt"/>
                          <a:ea typeface="+mn-ea"/>
                          <a:cs typeface="+mn-ea"/>
                          <a:sym typeface="+mn-lt"/>
                        </a:rPr>
                        <a:t>20</a:t>
                      </a:r>
                      <a:r>
                        <a:rPr lang="zh-CN" altLang="en-US" sz="1600">
                          <a:latin typeface="+mn-lt"/>
                          <a:ea typeface="+mn-ea"/>
                          <a:cs typeface="+mn-ea"/>
                          <a:sym typeface="+mn-lt"/>
                        </a:rPr>
                        <a:t>分钟</a:t>
                      </a:r>
                    </a:p>
                  </a:txBody>
                  <a:tcPr/>
                </a:tc>
                <a:extLst>
                  <a:ext uri="{0D108BD9-81ED-4DB2-BD59-A6C34878D82A}">
                    <a16:rowId xmlns:a16="http://schemas.microsoft.com/office/drawing/2014/main" val="10001"/>
                  </a:ext>
                </a:extLst>
              </a:tr>
              <a:tr h="425536">
                <a:tc>
                  <a:txBody>
                    <a:bodyPr/>
                    <a:lstStyle/>
                    <a:p>
                      <a:pPr algn="ctr">
                        <a:lnSpc>
                          <a:spcPct val="130000"/>
                        </a:lnSpc>
                        <a:spcBef>
                          <a:spcPts val="0"/>
                        </a:spcBef>
                        <a:spcAft>
                          <a:spcPts val="0"/>
                        </a:spcAft>
                        <a:buNone/>
                      </a:pPr>
                      <a:r>
                        <a:rPr lang="zh-CN" altLang="en-US" sz="1600">
                          <a:latin typeface="+mn-lt"/>
                          <a:ea typeface="+mn-ea"/>
                          <a:cs typeface="+mn-ea"/>
                          <a:sym typeface="+mn-lt"/>
                        </a:rPr>
                        <a:t>大小品名对照表</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平台</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静态数据</a:t>
                      </a:r>
                    </a:p>
                  </a:txBody>
                  <a:tcPr/>
                </a:tc>
                <a:extLst>
                  <a:ext uri="{0D108BD9-81ED-4DB2-BD59-A6C34878D82A}">
                    <a16:rowId xmlns:a16="http://schemas.microsoft.com/office/drawing/2014/main" val="10002"/>
                  </a:ext>
                </a:extLst>
              </a:tr>
              <a:tr h="425536">
                <a:tc>
                  <a:txBody>
                    <a:bodyPr/>
                    <a:lstStyle/>
                    <a:p>
                      <a:pPr algn="ctr">
                        <a:lnSpc>
                          <a:spcPct val="130000"/>
                        </a:lnSpc>
                        <a:spcBef>
                          <a:spcPts val="0"/>
                        </a:spcBef>
                        <a:spcAft>
                          <a:spcPts val="0"/>
                        </a:spcAft>
                        <a:buNone/>
                      </a:pPr>
                      <a:r>
                        <a:rPr lang="zh-CN" altLang="en-US" sz="1600" dirty="0">
                          <a:latin typeface="+mn-lt"/>
                          <a:ea typeface="+mn-ea"/>
                          <a:cs typeface="+mn-ea"/>
                          <a:sym typeface="+mn-lt"/>
                        </a:rPr>
                        <a:t>库存明细表</a:t>
                      </a:r>
                    </a:p>
                  </a:txBody>
                  <a:tcPr/>
                </a:tc>
                <a:tc>
                  <a:txBody>
                    <a:bodyPr/>
                    <a:lstStyle/>
                    <a:p>
                      <a:pPr algn="ctr">
                        <a:lnSpc>
                          <a:spcPct val="130000"/>
                        </a:lnSpc>
                        <a:spcBef>
                          <a:spcPts val="0"/>
                        </a:spcBef>
                        <a:spcAft>
                          <a:spcPts val="0"/>
                        </a:spcAft>
                        <a:buNone/>
                      </a:pPr>
                      <a:r>
                        <a:rPr lang="en-US" altLang="zh-CN" sz="1600">
                          <a:latin typeface="+mn-lt"/>
                          <a:ea typeface="+mn-ea"/>
                          <a:cs typeface="+mn-ea"/>
                          <a:sym typeface="+mn-lt"/>
                        </a:rPr>
                        <a:t>LMS</a:t>
                      </a:r>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600" dirty="0">
                          <a:latin typeface="+mn-lt"/>
                          <a:ea typeface="+mn-ea"/>
                          <a:cs typeface="+mn-ea"/>
                          <a:sym typeface="+mn-lt"/>
                        </a:rPr>
                        <a:t>不定时</a:t>
                      </a:r>
                    </a:p>
                  </a:txBody>
                  <a:tcPr/>
                </a:tc>
                <a:extLst>
                  <a:ext uri="{0D108BD9-81ED-4DB2-BD59-A6C34878D82A}">
                    <a16:rowId xmlns:a16="http://schemas.microsoft.com/office/drawing/2014/main" val="10006"/>
                  </a:ext>
                </a:extLst>
              </a:tr>
              <a:tr h="425536">
                <a:tc>
                  <a:txBody>
                    <a:bodyPr/>
                    <a:lstStyle/>
                    <a:p>
                      <a:pPr algn="ctr">
                        <a:lnSpc>
                          <a:spcPct val="130000"/>
                        </a:lnSpc>
                        <a:spcBef>
                          <a:spcPts val="0"/>
                        </a:spcBef>
                        <a:spcAft>
                          <a:spcPts val="0"/>
                        </a:spcAft>
                        <a:buNone/>
                      </a:pPr>
                      <a:r>
                        <a:rPr lang="zh-CN" altLang="en-US" sz="1600" dirty="0">
                          <a:latin typeface="+mn-lt"/>
                          <a:ea typeface="+mn-ea"/>
                          <a:cs typeface="+mn-ea"/>
                          <a:sym typeface="+mn-lt"/>
                        </a:rPr>
                        <a:t>窄带合包表</a:t>
                      </a:r>
                    </a:p>
                  </a:txBody>
                  <a:tcPr/>
                </a:tc>
                <a:tc>
                  <a:txBody>
                    <a:bodyPr/>
                    <a:lstStyle/>
                    <a:p>
                      <a:pPr algn="ctr">
                        <a:lnSpc>
                          <a:spcPct val="130000"/>
                        </a:lnSpc>
                        <a:spcBef>
                          <a:spcPts val="0"/>
                        </a:spcBef>
                        <a:spcAft>
                          <a:spcPts val="0"/>
                        </a:spcAft>
                        <a:buNone/>
                      </a:pPr>
                      <a:r>
                        <a:rPr lang="zh-CN" altLang="en-US" sz="1600" dirty="0">
                          <a:latin typeface="+mn-lt"/>
                          <a:ea typeface="+mn-ea"/>
                          <a:cs typeface="+mn-ea"/>
                          <a:sym typeface="+mn-lt"/>
                        </a:rPr>
                        <a:t>线下</a:t>
                      </a:r>
                    </a:p>
                  </a:txBody>
                  <a:tcPr/>
                </a:tc>
                <a:tc>
                  <a:txBody>
                    <a:bodyPr/>
                    <a:lstStyle/>
                    <a:p>
                      <a:pPr algn="ctr">
                        <a:lnSpc>
                          <a:spcPct val="130000"/>
                        </a:lnSpc>
                        <a:spcBef>
                          <a:spcPts val="0"/>
                        </a:spcBef>
                        <a:spcAft>
                          <a:spcPts val="0"/>
                        </a:spcAft>
                        <a:buNone/>
                      </a:pPr>
                      <a:r>
                        <a:rPr lang="zh-CN" altLang="en-US" sz="1600" dirty="0">
                          <a:latin typeface="+mn-lt"/>
                          <a:ea typeface="+mn-ea"/>
                          <a:cs typeface="+mn-ea"/>
                          <a:sym typeface="+mn-lt"/>
                        </a:rPr>
                        <a:t>不定时</a:t>
                      </a:r>
                    </a:p>
                  </a:txBody>
                  <a:tcPr/>
                </a:tc>
                <a:extLst>
                  <a:ext uri="{0D108BD9-81ED-4DB2-BD59-A6C34878D82A}">
                    <a16:rowId xmlns:a16="http://schemas.microsoft.com/office/drawing/2014/main" val="10007"/>
                  </a:ext>
                </a:extLst>
              </a:tr>
              <a:tr h="425536">
                <a:tc>
                  <a:txBody>
                    <a:bodyPr/>
                    <a:lstStyle/>
                    <a:p>
                      <a:pPr algn="ctr">
                        <a:lnSpc>
                          <a:spcPct val="130000"/>
                        </a:lnSpc>
                        <a:spcBef>
                          <a:spcPts val="0"/>
                        </a:spcBef>
                        <a:spcAft>
                          <a:spcPts val="0"/>
                        </a:spcAft>
                        <a:buNone/>
                      </a:pPr>
                      <a:r>
                        <a:rPr lang="zh-CN" altLang="en-US" sz="1600" dirty="0">
                          <a:latin typeface="+mn-lt"/>
                          <a:ea typeface="+mn-ea"/>
                          <a:cs typeface="+mn-ea"/>
                          <a:sym typeface="+mn-lt"/>
                        </a:rPr>
                        <a:t>流向</a:t>
                      </a:r>
                      <a:r>
                        <a:rPr lang="en-US" altLang="zh-CN" sz="1600" dirty="0">
                          <a:latin typeface="+mn-lt"/>
                          <a:ea typeface="+mn-ea"/>
                          <a:cs typeface="+mn-ea"/>
                          <a:sym typeface="+mn-lt"/>
                        </a:rPr>
                        <a:t>-</a:t>
                      </a:r>
                      <a:r>
                        <a:rPr lang="zh-CN" altLang="en-US" sz="1600" dirty="0">
                          <a:latin typeface="+mn-lt"/>
                          <a:ea typeface="+mn-ea"/>
                          <a:cs typeface="+mn-ea"/>
                          <a:sym typeface="+mn-lt"/>
                        </a:rPr>
                        <a:t>品种</a:t>
                      </a:r>
                      <a:r>
                        <a:rPr lang="en-US" altLang="zh-CN" sz="1600" dirty="0">
                          <a:latin typeface="+mn-lt"/>
                          <a:ea typeface="+mn-ea"/>
                          <a:cs typeface="+mn-ea"/>
                          <a:sym typeface="+mn-lt"/>
                        </a:rPr>
                        <a:t>-</a:t>
                      </a:r>
                      <a:r>
                        <a:rPr lang="zh-CN" altLang="en-US" sz="1600" dirty="0">
                          <a:latin typeface="+mn-lt"/>
                          <a:ea typeface="+mn-ea"/>
                          <a:cs typeface="+mn-ea"/>
                          <a:sym typeface="+mn-lt"/>
                        </a:rPr>
                        <a:t>码头对应表</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线下</a:t>
                      </a:r>
                    </a:p>
                  </a:txBody>
                  <a:tcPr/>
                </a:tc>
                <a:tc>
                  <a:txBody>
                    <a:bodyPr/>
                    <a:lstStyle/>
                    <a:p>
                      <a:pPr algn="ctr">
                        <a:lnSpc>
                          <a:spcPct val="130000"/>
                        </a:lnSpc>
                        <a:spcBef>
                          <a:spcPts val="0"/>
                        </a:spcBef>
                        <a:spcAft>
                          <a:spcPts val="0"/>
                        </a:spcAft>
                        <a:buNone/>
                      </a:pPr>
                      <a:r>
                        <a:rPr lang="zh-CN" altLang="en-US" sz="1600" dirty="0">
                          <a:latin typeface="+mn-lt"/>
                          <a:ea typeface="+mn-ea"/>
                          <a:cs typeface="+mn-ea"/>
                          <a:sym typeface="+mn-lt"/>
                        </a:rPr>
                        <a:t>不定时</a:t>
                      </a:r>
                    </a:p>
                  </a:txBody>
                  <a:tcPr/>
                </a:tc>
                <a:extLst>
                  <a:ext uri="{0D108BD9-81ED-4DB2-BD59-A6C34878D82A}">
                    <a16:rowId xmlns:a16="http://schemas.microsoft.com/office/drawing/2014/main" val="10008"/>
                  </a:ext>
                </a:extLst>
              </a:tr>
              <a:tr h="425536">
                <a:tc>
                  <a:txBody>
                    <a:bodyPr/>
                    <a:lstStyle/>
                    <a:p>
                      <a:pPr algn="ctr">
                        <a:lnSpc>
                          <a:spcPct val="130000"/>
                        </a:lnSpc>
                        <a:spcBef>
                          <a:spcPts val="0"/>
                        </a:spcBef>
                        <a:spcAft>
                          <a:spcPts val="0"/>
                        </a:spcAft>
                        <a:buNone/>
                      </a:pPr>
                      <a:r>
                        <a:rPr lang="zh-CN" altLang="en-US" sz="1600" dirty="0">
                          <a:latin typeface="+mn-lt"/>
                          <a:ea typeface="+mn-ea"/>
                          <a:cs typeface="+mn-ea"/>
                          <a:sym typeface="+mn-lt"/>
                        </a:rPr>
                        <a:t>压货顺序表</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线下</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不定时</a:t>
                      </a:r>
                    </a:p>
                  </a:txBody>
                  <a:tcPr/>
                </a:tc>
                <a:extLst>
                  <a:ext uri="{0D108BD9-81ED-4DB2-BD59-A6C34878D82A}">
                    <a16:rowId xmlns:a16="http://schemas.microsoft.com/office/drawing/2014/main" val="10009"/>
                  </a:ext>
                </a:extLst>
              </a:tr>
              <a:tr h="425536">
                <a:tc>
                  <a:txBody>
                    <a:bodyPr/>
                    <a:lstStyle/>
                    <a:p>
                      <a:pPr algn="ctr">
                        <a:lnSpc>
                          <a:spcPct val="130000"/>
                        </a:lnSpc>
                        <a:spcBef>
                          <a:spcPts val="0"/>
                        </a:spcBef>
                        <a:spcAft>
                          <a:spcPts val="0"/>
                        </a:spcAft>
                        <a:buNone/>
                      </a:pPr>
                      <a:r>
                        <a:rPr lang="zh-CN" altLang="en-US" sz="1600" dirty="0">
                          <a:latin typeface="+mn-lt"/>
                          <a:ea typeface="+mn-ea"/>
                          <a:cs typeface="+mn-ea"/>
                          <a:sym typeface="+mn-lt"/>
                        </a:rPr>
                        <a:t>客户急发表</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线下</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不定时</a:t>
                      </a:r>
                    </a:p>
                  </a:txBody>
                  <a:tcPr/>
                </a:tc>
                <a:extLst>
                  <a:ext uri="{0D108BD9-81ED-4DB2-BD59-A6C34878D82A}">
                    <a16:rowId xmlns:a16="http://schemas.microsoft.com/office/drawing/2014/main" val="10010"/>
                  </a:ext>
                </a:extLst>
              </a:tr>
              <a:tr h="425536">
                <a:tc>
                  <a:txBody>
                    <a:bodyPr/>
                    <a:lstStyle/>
                    <a:p>
                      <a:pPr algn="ctr">
                        <a:lnSpc>
                          <a:spcPct val="130000"/>
                        </a:lnSpc>
                        <a:spcBef>
                          <a:spcPts val="0"/>
                        </a:spcBef>
                        <a:spcAft>
                          <a:spcPts val="0"/>
                        </a:spcAft>
                        <a:buNone/>
                      </a:pPr>
                      <a:r>
                        <a:rPr lang="zh-CN" altLang="en-US" sz="1600" dirty="0">
                          <a:latin typeface="+mn-lt"/>
                          <a:ea typeface="+mn-ea"/>
                          <a:cs typeface="+mn-ea"/>
                          <a:sym typeface="+mn-lt"/>
                        </a:rPr>
                        <a:t>型钢配载表</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线下</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不定时</a:t>
                      </a:r>
                    </a:p>
                  </a:txBody>
                  <a:tcPr/>
                </a:tc>
                <a:extLst>
                  <a:ext uri="{0D108BD9-81ED-4DB2-BD59-A6C34878D82A}">
                    <a16:rowId xmlns:a16="http://schemas.microsoft.com/office/drawing/2014/main" val="10011"/>
                  </a:ext>
                </a:extLst>
              </a:tr>
              <a:tr h="425536">
                <a:tc>
                  <a:txBody>
                    <a:bodyPr/>
                    <a:lstStyle/>
                    <a:p>
                      <a:pPr algn="ctr">
                        <a:lnSpc>
                          <a:spcPct val="130000"/>
                        </a:lnSpc>
                        <a:spcBef>
                          <a:spcPts val="0"/>
                        </a:spcBef>
                        <a:spcAft>
                          <a:spcPts val="0"/>
                        </a:spcAft>
                        <a:buNone/>
                      </a:pPr>
                      <a:r>
                        <a:rPr lang="zh-CN" altLang="en-US" sz="1600">
                          <a:latin typeface="+mn-lt"/>
                          <a:ea typeface="+mn-ea"/>
                          <a:cs typeface="+mn-ea"/>
                          <a:sym typeface="+mn-lt"/>
                        </a:rPr>
                        <a:t>仓库排队表</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平台</a:t>
                      </a:r>
                    </a:p>
                  </a:txBody>
                  <a:tcPr/>
                </a:tc>
                <a:tc>
                  <a:txBody>
                    <a:bodyPr/>
                    <a:lstStyle/>
                    <a:p>
                      <a:pPr algn="ctr">
                        <a:lnSpc>
                          <a:spcPct val="130000"/>
                        </a:lnSpc>
                        <a:spcBef>
                          <a:spcPts val="0"/>
                        </a:spcBef>
                        <a:spcAft>
                          <a:spcPts val="0"/>
                        </a:spcAft>
                        <a:buNone/>
                      </a:pPr>
                      <a:r>
                        <a:rPr lang="zh-CN" altLang="en-US" sz="1600">
                          <a:latin typeface="+mn-lt"/>
                          <a:ea typeface="+mn-ea"/>
                          <a:cs typeface="+mn-ea"/>
                          <a:sym typeface="+mn-lt"/>
                        </a:rPr>
                        <a:t>实时</a:t>
                      </a:r>
                    </a:p>
                  </a:txBody>
                  <a:tcPr/>
                </a:tc>
                <a:extLst>
                  <a:ext uri="{0D108BD9-81ED-4DB2-BD59-A6C34878D82A}">
                    <a16:rowId xmlns:a16="http://schemas.microsoft.com/office/drawing/2014/main" val="10012"/>
                  </a:ext>
                </a:extLst>
              </a:tr>
              <a:tr h="425536">
                <a:tc>
                  <a:txBody>
                    <a:bodyPr/>
                    <a:lstStyle/>
                    <a:p>
                      <a:pPr algn="ctr">
                        <a:lnSpc>
                          <a:spcPct val="130000"/>
                        </a:lnSpc>
                        <a:spcBef>
                          <a:spcPts val="0"/>
                        </a:spcBef>
                        <a:spcAft>
                          <a:spcPts val="0"/>
                        </a:spcAft>
                        <a:buNone/>
                      </a:pPr>
                      <a:r>
                        <a:rPr lang="zh-CN" altLang="en-US" sz="1600" dirty="0">
                          <a:latin typeface="+mn-lt"/>
                          <a:ea typeface="+mn-ea"/>
                          <a:cs typeface="+mn-ea"/>
                          <a:sym typeface="+mn-lt"/>
                        </a:rPr>
                        <a:t>型钢、螺纹理重计算公式</a:t>
                      </a:r>
                    </a:p>
                  </a:txBody>
                  <a:tcPr/>
                </a:tc>
                <a:tc>
                  <a:txBody>
                    <a:bodyPr/>
                    <a:lstStyle/>
                    <a:p>
                      <a:pPr algn="ctr">
                        <a:lnSpc>
                          <a:spcPct val="130000"/>
                        </a:lnSpc>
                        <a:spcBef>
                          <a:spcPts val="0"/>
                        </a:spcBef>
                        <a:spcAft>
                          <a:spcPts val="0"/>
                        </a:spcAft>
                        <a:buNone/>
                      </a:pPr>
                      <a:r>
                        <a:rPr lang="en-US" altLang="zh-CN" sz="1600">
                          <a:latin typeface="+mn-lt"/>
                          <a:ea typeface="+mn-ea"/>
                          <a:cs typeface="+mn-ea"/>
                          <a:sym typeface="+mn-lt"/>
                        </a:rPr>
                        <a:t>LMS</a:t>
                      </a:r>
                    </a:p>
                  </a:txBody>
                  <a:tcPr/>
                </a:tc>
                <a:tc>
                  <a:txBody>
                    <a:bodyPr/>
                    <a:lstStyle/>
                    <a:p>
                      <a:pPr algn="ctr">
                        <a:lnSpc>
                          <a:spcPct val="130000"/>
                        </a:lnSpc>
                        <a:spcBef>
                          <a:spcPts val="0"/>
                        </a:spcBef>
                        <a:spcAft>
                          <a:spcPts val="0"/>
                        </a:spcAft>
                        <a:buNone/>
                      </a:pPr>
                      <a:r>
                        <a:rPr lang="zh-CN" altLang="en-US" sz="1600" dirty="0">
                          <a:latin typeface="+mn-lt"/>
                          <a:ea typeface="+mn-ea"/>
                          <a:cs typeface="+mn-ea"/>
                          <a:sym typeface="+mn-lt"/>
                        </a:rPr>
                        <a:t>静态数据</a:t>
                      </a:r>
                    </a:p>
                  </a:txBody>
                  <a:tcPr/>
                </a:tc>
                <a:extLst>
                  <a:ext uri="{0D108BD9-81ED-4DB2-BD59-A6C34878D82A}">
                    <a16:rowId xmlns:a16="http://schemas.microsoft.com/office/drawing/2014/main" val="10013"/>
                  </a:ext>
                </a:extLst>
              </a:tr>
            </a:tbl>
          </a:graphicData>
        </a:graphic>
      </p:graphicFrame>
      <p:grpSp>
        <p:nvGrpSpPr>
          <p:cNvPr id="5" name="组合 4"/>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9" name="文本框 8"/>
          <p:cNvSpPr txBox="1"/>
          <p:nvPr/>
        </p:nvSpPr>
        <p:spPr>
          <a:xfrm>
            <a:off x="852581" y="912495"/>
            <a:ext cx="2421778"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开单数据来源</a:t>
            </a:r>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grpSp>
        <p:nvGrpSpPr>
          <p:cNvPr id="71" name="组合 70"/>
          <p:cNvGrpSpPr/>
          <p:nvPr/>
        </p:nvGrpSpPr>
        <p:grpSpPr>
          <a:xfrm>
            <a:off x="3743525" y="1291772"/>
            <a:ext cx="2004718" cy="2063326"/>
            <a:chOff x="1479136" y="1653961"/>
            <a:chExt cx="2585737" cy="2661333"/>
          </a:xfrm>
        </p:grpSpPr>
        <p:grpSp>
          <p:nvGrpSpPr>
            <p:cNvPr id="72" name="组合 71"/>
            <p:cNvGrpSpPr/>
            <p:nvPr/>
          </p:nvGrpSpPr>
          <p:grpSpPr>
            <a:xfrm>
              <a:off x="1479136" y="1653961"/>
              <a:ext cx="2585737" cy="2661333"/>
              <a:chOff x="1827622" y="1343919"/>
              <a:chExt cx="2304000" cy="2304000"/>
            </a:xfrm>
          </p:grpSpPr>
          <p:sp>
            <p:nvSpPr>
              <p:cNvPr id="73" name="椭圆 7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74" name="椭圆 7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sp>
          <p:nvSpPr>
            <p:cNvPr id="75" name="椭圆 74"/>
            <p:cNvSpPr/>
            <p:nvPr/>
          </p:nvSpPr>
          <p:spPr>
            <a:xfrm>
              <a:off x="1691859" y="1881378"/>
              <a:ext cx="2160701" cy="22065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marL="0" marR="0" lvl="0" indent="0" algn="ctr" defTabSz="914400" rtl="0" eaLnBrk="1" fontAlgn="auto" latinLnBrk="0" hangingPunct="1">
                <a:lnSpc>
                  <a:spcPct val="130000"/>
                </a:lnSpc>
                <a:buClrTx/>
                <a:buSzTx/>
                <a:buFontTx/>
                <a:buNone/>
                <a:tabLst/>
                <a:defRPr/>
              </a:pPr>
              <a:endParaRPr kumimoji="0" lang="zh-CN" altLang="en-US" sz="5000" b="1" i="0" u="none" strike="noStrike" kern="1200" cap="none" spc="0" normalizeH="0" baseline="0" noProof="0" dirty="0">
                <a:ln>
                  <a:noFill/>
                </a:ln>
                <a:solidFill>
                  <a:prstClr val="white"/>
                </a:solidFill>
                <a:effectLst/>
                <a:uLnTx/>
                <a:uFillTx/>
                <a:cs typeface="+mn-ea"/>
                <a:sym typeface="+mn-lt"/>
              </a:endParaRPr>
            </a:p>
          </p:txBody>
        </p:sp>
      </p:grpSp>
      <p:sp>
        <p:nvSpPr>
          <p:cNvPr id="76" name="文本框 75"/>
          <p:cNvSpPr txBox="1"/>
          <p:nvPr/>
        </p:nvSpPr>
        <p:spPr>
          <a:xfrm>
            <a:off x="2189722" y="1516082"/>
            <a:ext cx="5112322" cy="1884618"/>
          </a:xfrm>
          <a:prstGeom prst="rect">
            <a:avLst/>
          </a:prstGeom>
          <a:noFill/>
        </p:spPr>
        <p:txBody>
          <a:bodyPr wrap="square" rtlCol="0">
            <a:spAutoFit/>
          </a:bodyPr>
          <a:lstStyle/>
          <a:p>
            <a:pPr marL="0" marR="0" lvl="0" indent="0" algn="ctr" defTabSz="914400" rtl="0" eaLnBrk="1" fontAlgn="auto" latinLnBrk="0" hangingPunct="1">
              <a:lnSpc>
                <a:spcPct val="130000"/>
              </a:lnSpc>
              <a:buClrTx/>
              <a:buSzTx/>
              <a:buFontTx/>
              <a:buNone/>
              <a:tabLst/>
              <a:defRPr/>
            </a:pPr>
            <a:r>
              <a:rPr lang="en-US" altLang="zh-CN" sz="10000" dirty="0">
                <a:solidFill>
                  <a:prstClr val="white"/>
                </a:solidFill>
                <a:cs typeface="+mn-ea"/>
                <a:sym typeface="+mn-lt"/>
              </a:rPr>
              <a:t>7</a:t>
            </a:r>
            <a:endParaRPr kumimoji="0" lang="zh-CN" altLang="en-US" sz="10000" b="0" i="0" u="none" strike="noStrike" kern="1200" cap="none" spc="0" normalizeH="0" baseline="0" noProof="0" dirty="0">
              <a:ln>
                <a:noFill/>
              </a:ln>
              <a:solidFill>
                <a:prstClr val="white"/>
              </a:solidFill>
              <a:effectLst/>
              <a:uLnTx/>
              <a:uFillTx/>
              <a:cs typeface="+mn-ea"/>
              <a:sym typeface="+mn-lt"/>
            </a:endParaRPr>
          </a:p>
        </p:txBody>
      </p:sp>
      <p:sp>
        <p:nvSpPr>
          <p:cNvPr id="77" name="文本框 76"/>
          <p:cNvSpPr txBox="1"/>
          <p:nvPr/>
        </p:nvSpPr>
        <p:spPr>
          <a:xfrm>
            <a:off x="1869175" y="3578018"/>
            <a:ext cx="5765621" cy="741357"/>
          </a:xfrm>
          <a:prstGeom prst="rect">
            <a:avLst/>
          </a:prstGeom>
          <a:noFill/>
        </p:spPr>
        <p:txBody>
          <a:bodyPr wrap="square" rtlCol="0">
            <a:spAutoFit/>
          </a:bodyPr>
          <a:lstStyle/>
          <a:p>
            <a:pPr marL="0" marR="0" lvl="0" indent="0" algn="ctr" defTabSz="914400" rtl="0" eaLnBrk="1" fontAlgn="auto" latinLnBrk="0" hangingPunct="1">
              <a:lnSpc>
                <a:spcPct val="130000"/>
              </a:lnSpc>
              <a:buClrTx/>
              <a:buSzTx/>
              <a:buFontTx/>
              <a:buNone/>
              <a:tabLst/>
              <a:defRPr/>
            </a:pPr>
            <a:r>
              <a:rPr kumimoji="0" lang="zh-CN" altLang="en-US" sz="3600" b="0" i="0" u="none" strike="noStrike" kern="1200" cap="none" spc="0" normalizeH="0" baseline="0" noProof="0" dirty="0">
                <a:ln>
                  <a:noFill/>
                </a:ln>
                <a:solidFill>
                  <a:prstClr val="black"/>
                </a:solidFill>
                <a:effectLst/>
                <a:uLnTx/>
                <a:uFillTx/>
                <a:cs typeface="+mn-ea"/>
                <a:sym typeface="+mn-lt"/>
              </a:rPr>
              <a:t>流程优化目标</a:t>
            </a:r>
          </a:p>
        </p:txBody>
      </p:sp>
      <p:grpSp>
        <p:nvGrpSpPr>
          <p:cNvPr id="79" name="组合 78"/>
          <p:cNvGrpSpPr/>
          <p:nvPr/>
        </p:nvGrpSpPr>
        <p:grpSpPr>
          <a:xfrm>
            <a:off x="6320071" y="2610462"/>
            <a:ext cx="820470" cy="844458"/>
            <a:chOff x="1827622" y="1343919"/>
            <a:chExt cx="2304000" cy="2304000"/>
          </a:xfrm>
        </p:grpSpPr>
        <p:sp>
          <p:nvSpPr>
            <p:cNvPr id="80" name="椭圆 7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81" name="椭圆 8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82" name="组合 81"/>
          <p:cNvGrpSpPr/>
          <p:nvPr/>
        </p:nvGrpSpPr>
        <p:grpSpPr>
          <a:xfrm>
            <a:off x="2915055" y="1336423"/>
            <a:ext cx="482134" cy="496230"/>
            <a:chOff x="1827622" y="1343919"/>
            <a:chExt cx="2304000" cy="2304000"/>
          </a:xfrm>
        </p:grpSpPr>
        <p:sp>
          <p:nvSpPr>
            <p:cNvPr id="83" name="椭圆 82"/>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84" name="椭圆 83"/>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88" name="组合 87"/>
          <p:cNvGrpSpPr/>
          <p:nvPr/>
        </p:nvGrpSpPr>
        <p:grpSpPr>
          <a:xfrm>
            <a:off x="5124145" y="3039730"/>
            <a:ext cx="482134" cy="496230"/>
            <a:chOff x="1827622" y="1343919"/>
            <a:chExt cx="2304000" cy="2304000"/>
          </a:xfrm>
        </p:grpSpPr>
        <p:sp>
          <p:nvSpPr>
            <p:cNvPr id="89" name="椭圆 88"/>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90" name="椭圆 89"/>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91" name="组合 90"/>
          <p:cNvGrpSpPr/>
          <p:nvPr/>
        </p:nvGrpSpPr>
        <p:grpSpPr>
          <a:xfrm>
            <a:off x="1853067" y="2183563"/>
            <a:ext cx="744376" cy="766140"/>
            <a:chOff x="1827622" y="1343919"/>
            <a:chExt cx="2304000" cy="2304000"/>
          </a:xfrm>
        </p:grpSpPr>
        <p:sp>
          <p:nvSpPr>
            <p:cNvPr id="92" name="椭圆 9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93" name="椭圆 9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pic>
        <p:nvPicPr>
          <p:cNvPr id="22" name="图片 21">
            <a:extLst>
              <a:ext uri="{FF2B5EF4-FFF2-40B4-BE49-F238E27FC236}">
                <a16:creationId xmlns:a16="http://schemas.microsoft.com/office/drawing/2014/main" id="{97556648-129E-42EA-9370-AD43E6A84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Tree>
    <p:custDataLst>
      <p:tags r:id="rId1"/>
    </p:custDataLst>
    <p:extLst>
      <p:ext uri="{BB962C8B-B14F-4D97-AF65-F5344CB8AC3E}">
        <p14:creationId xmlns:p14="http://schemas.microsoft.com/office/powerpoint/2010/main" val="4294293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流程优化目标</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pic>
        <p:nvPicPr>
          <p:cNvPr id="5" name="图片 4">
            <a:extLst>
              <a:ext uri="{FF2B5EF4-FFF2-40B4-BE49-F238E27FC236}">
                <a16:creationId xmlns:a16="http://schemas.microsoft.com/office/drawing/2014/main" id="{AA938152-4006-4D91-8425-C3D4B772E02F}"/>
              </a:ext>
            </a:extLst>
          </p:cNvPr>
          <p:cNvPicPr>
            <a:picLocks noChangeAspect="1"/>
          </p:cNvPicPr>
          <p:nvPr/>
        </p:nvPicPr>
        <p:blipFill>
          <a:blip r:embed="rId6"/>
          <a:stretch>
            <a:fillRect/>
          </a:stretch>
        </p:blipFill>
        <p:spPr>
          <a:xfrm>
            <a:off x="207778" y="1149724"/>
            <a:ext cx="4269001" cy="5285598"/>
          </a:xfrm>
          <a:prstGeom prst="rect">
            <a:avLst/>
          </a:prstGeom>
        </p:spPr>
      </p:pic>
      <p:sp>
        <p:nvSpPr>
          <p:cNvPr id="6" name="矩形 5">
            <a:extLst>
              <a:ext uri="{FF2B5EF4-FFF2-40B4-BE49-F238E27FC236}">
                <a16:creationId xmlns:a16="http://schemas.microsoft.com/office/drawing/2014/main" id="{C260921B-E94D-421E-A98D-667D179EECDF}"/>
              </a:ext>
            </a:extLst>
          </p:cNvPr>
          <p:cNvSpPr/>
          <p:nvPr/>
        </p:nvSpPr>
        <p:spPr>
          <a:xfrm>
            <a:off x="4476779" y="1058081"/>
            <a:ext cx="4162134" cy="5266057"/>
          </a:xfrm>
          <a:prstGeom prst="rect">
            <a:avLst/>
          </a:prstGeom>
        </p:spPr>
        <p:txBody>
          <a:bodyPr wrap="square">
            <a:spAutoFit/>
          </a:bodyPr>
          <a:lstStyle/>
          <a:p>
            <a:pPr lvl="0" algn="just">
              <a:lnSpc>
                <a:spcPct val="130000"/>
              </a:lnSpc>
            </a:pPr>
            <a:r>
              <a:rPr lang="zh-CN" altLang="en-US" kern="100" dirty="0">
                <a:cs typeface="+mn-ea"/>
                <a:sym typeface="+mn-lt"/>
              </a:rPr>
              <a:t>通过可发库存资源锁定方式，保障资源的有效管理</a:t>
            </a:r>
            <a:endParaRPr lang="en-US" altLang="zh-CN" sz="1400" kern="100" dirty="0">
              <a:cs typeface="+mn-ea"/>
              <a:sym typeface="+mn-lt"/>
            </a:endParaRPr>
          </a:p>
          <a:p>
            <a:pPr marL="342900" lvl="0" indent="-342900" algn="just">
              <a:lnSpc>
                <a:spcPct val="130000"/>
              </a:lnSpc>
              <a:buFont typeface="Wingdings" panose="05000000000000000000" pitchFamily="2" charset="2"/>
              <a:buChar char=""/>
            </a:pPr>
            <a:r>
              <a:rPr lang="en-US" altLang="zh-CN" sz="1400" kern="100" dirty="0">
                <a:cs typeface="+mn-ea"/>
                <a:sym typeface="+mn-lt"/>
              </a:rPr>
              <a:t>LMS</a:t>
            </a:r>
            <a:r>
              <a:rPr lang="zh-CN" altLang="zh-CN" sz="1400" kern="100" dirty="0">
                <a:cs typeface="+mn-ea"/>
                <a:sym typeface="+mn-lt"/>
              </a:rPr>
              <a:t>中的发货通知单可发量情况表，定时推送给京创平台，进行更新同步</a:t>
            </a:r>
          </a:p>
          <a:p>
            <a:pPr marL="342900" lvl="0" indent="-342900" algn="just">
              <a:lnSpc>
                <a:spcPct val="130000"/>
              </a:lnSpc>
              <a:buFont typeface="Wingdings" panose="05000000000000000000" pitchFamily="2" charset="2"/>
              <a:buChar char=""/>
            </a:pPr>
            <a:r>
              <a:rPr lang="zh-CN" altLang="zh-CN" sz="1400" kern="100" dirty="0">
                <a:cs typeface="+mn-ea"/>
                <a:sym typeface="+mn-lt"/>
              </a:rPr>
              <a:t>京创平台，对可发库存进行分货，将其分成若干个标载车次信息</a:t>
            </a:r>
          </a:p>
          <a:p>
            <a:pPr marL="342900" lvl="0" indent="-342900" algn="just">
              <a:lnSpc>
                <a:spcPct val="130000"/>
              </a:lnSpc>
              <a:buFont typeface="Wingdings" panose="05000000000000000000" pitchFamily="2" charset="2"/>
              <a:buChar char=""/>
            </a:pPr>
            <a:r>
              <a:rPr lang="zh-CN" altLang="zh-CN" sz="1400" kern="100" dirty="0">
                <a:cs typeface="+mn-ea"/>
                <a:sym typeface="+mn-lt"/>
              </a:rPr>
              <a:t>标载车次生成后，推送给</a:t>
            </a:r>
            <a:r>
              <a:rPr lang="en-US" altLang="zh-CN" sz="1400" kern="100" dirty="0">
                <a:cs typeface="+mn-ea"/>
                <a:sym typeface="+mn-lt"/>
              </a:rPr>
              <a:t>LMS</a:t>
            </a:r>
            <a:r>
              <a:rPr lang="zh-CN" altLang="zh-CN" sz="1400" kern="100" dirty="0">
                <a:cs typeface="+mn-ea"/>
                <a:sym typeface="+mn-lt"/>
              </a:rPr>
              <a:t>将车次中的资源信息锁定，并生成预装车清单</a:t>
            </a:r>
          </a:p>
          <a:p>
            <a:pPr marL="342900" lvl="0" indent="-342900" algn="just">
              <a:lnSpc>
                <a:spcPct val="130000"/>
              </a:lnSpc>
              <a:buFont typeface="Wingdings" panose="05000000000000000000" pitchFamily="2" charset="2"/>
              <a:buChar char=""/>
            </a:pPr>
            <a:r>
              <a:rPr lang="zh-CN" altLang="zh-CN" sz="1400" kern="100" dirty="0">
                <a:cs typeface="+mn-ea"/>
                <a:sym typeface="+mn-lt"/>
              </a:rPr>
              <a:t>当出现异常或需要取消时，京创平台发送预装车清单的取消信息，</a:t>
            </a:r>
            <a:r>
              <a:rPr lang="en-US" altLang="zh-CN" sz="1400" kern="100" dirty="0">
                <a:cs typeface="+mn-ea"/>
                <a:sym typeface="+mn-lt"/>
              </a:rPr>
              <a:t>LMS</a:t>
            </a:r>
            <a:r>
              <a:rPr lang="zh-CN" altLang="zh-CN" sz="1400" kern="100" dirty="0">
                <a:cs typeface="+mn-ea"/>
                <a:sym typeface="+mn-lt"/>
              </a:rPr>
              <a:t>收到后，删除预装车清单，并释放锁定的资源信息</a:t>
            </a:r>
          </a:p>
          <a:p>
            <a:pPr marL="342900" lvl="0" indent="-342900" algn="just">
              <a:lnSpc>
                <a:spcPct val="130000"/>
              </a:lnSpc>
              <a:buFont typeface="Wingdings" panose="05000000000000000000" pitchFamily="2" charset="2"/>
              <a:buChar char=""/>
            </a:pPr>
            <a:r>
              <a:rPr lang="zh-CN" altLang="zh-CN" sz="1400" kern="100" dirty="0">
                <a:cs typeface="+mn-ea"/>
                <a:sym typeface="+mn-lt"/>
              </a:rPr>
              <a:t>物流通过抢单等方式，为标载车次确定司机和车辆信息</a:t>
            </a:r>
          </a:p>
          <a:p>
            <a:pPr marL="342900" lvl="0" indent="-342900" algn="just">
              <a:lnSpc>
                <a:spcPct val="130000"/>
              </a:lnSpc>
              <a:buFont typeface="Wingdings" panose="05000000000000000000" pitchFamily="2" charset="2"/>
              <a:buChar char=""/>
            </a:pPr>
            <a:r>
              <a:rPr lang="zh-CN" altLang="zh-CN" sz="1400" kern="100" dirty="0">
                <a:cs typeface="+mn-ea"/>
                <a:sym typeface="+mn-lt"/>
              </a:rPr>
              <a:t>司机到达日钢报到后，制单员可在</a:t>
            </a:r>
            <a:r>
              <a:rPr lang="en-US" altLang="zh-CN" sz="1400" kern="100" dirty="0">
                <a:cs typeface="+mn-ea"/>
                <a:sym typeface="+mn-lt"/>
              </a:rPr>
              <a:t>LMS</a:t>
            </a:r>
            <a:r>
              <a:rPr lang="zh-CN" altLang="zh-CN" sz="1400" kern="100" dirty="0">
                <a:cs typeface="+mn-ea"/>
                <a:sym typeface="+mn-lt"/>
              </a:rPr>
              <a:t>司机报到界面选择，显示待开单信息</a:t>
            </a:r>
          </a:p>
          <a:p>
            <a:pPr marL="342900" lvl="0" indent="-342900" algn="just">
              <a:lnSpc>
                <a:spcPct val="130000"/>
              </a:lnSpc>
              <a:buFont typeface="Wingdings" panose="05000000000000000000" pitchFamily="2" charset="2"/>
              <a:buChar char=""/>
            </a:pPr>
            <a:r>
              <a:rPr lang="zh-CN" altLang="zh-CN" sz="1400" kern="100" dirty="0">
                <a:cs typeface="+mn-ea"/>
                <a:sym typeface="+mn-lt"/>
              </a:rPr>
              <a:t>制单员确认后，生成装车清单</a:t>
            </a:r>
          </a:p>
          <a:p>
            <a:pPr marL="342900" lvl="0" indent="-342900" algn="just">
              <a:lnSpc>
                <a:spcPct val="130000"/>
              </a:lnSpc>
              <a:buFont typeface="Wingdings" panose="05000000000000000000" pitchFamily="2" charset="2"/>
              <a:buChar char=""/>
            </a:pPr>
            <a:r>
              <a:rPr lang="zh-CN" altLang="zh-CN" sz="1400" kern="100" dirty="0">
                <a:cs typeface="+mn-ea"/>
                <a:sym typeface="+mn-lt"/>
              </a:rPr>
              <a:t>司机接收到开单指令后，进行后续的排队、进厂、装货等操作</a:t>
            </a:r>
            <a:endParaRPr lang="zh-CN" altLang="zh-CN" sz="1400" kern="100" dirty="0">
              <a:effectLst/>
              <a:cs typeface="+mn-ea"/>
              <a:sym typeface="+mn-lt"/>
            </a:endParaRPr>
          </a:p>
        </p:txBody>
      </p:sp>
    </p:spTree>
    <p:custDataLst>
      <p:tags r:id="rId1"/>
    </p:custDataLst>
    <p:extLst>
      <p:ext uri="{BB962C8B-B14F-4D97-AF65-F5344CB8AC3E}">
        <p14:creationId xmlns:p14="http://schemas.microsoft.com/office/powerpoint/2010/main" val="6956444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 name="图片 5" descr="资源 9">
            <a:extLst>
              <a:ext uri="{FF2B5EF4-FFF2-40B4-BE49-F238E27FC236}">
                <a16:creationId xmlns:a16="http://schemas.microsoft.com/office/drawing/2014/main" id="{AADEF4F0-A459-4601-ADA8-714C29FA41C7}"/>
              </a:ext>
            </a:extLst>
          </p:cNvPr>
          <p:cNvPicPr>
            <a:picLocks noChangeAspect="1"/>
          </p:cNvPicPr>
          <p:nvPr/>
        </p:nvPicPr>
        <p:blipFill>
          <a:blip r:embed="rId4"/>
          <a:stretch>
            <a:fillRect/>
          </a:stretch>
        </p:blipFill>
        <p:spPr>
          <a:xfrm>
            <a:off x="307975" y="282575"/>
            <a:ext cx="1807210" cy="396240"/>
          </a:xfrm>
          <a:prstGeom prst="rect">
            <a:avLst/>
          </a:prstGeom>
        </p:spPr>
      </p:pic>
      <p:pic>
        <p:nvPicPr>
          <p:cNvPr id="7" name="图片 6">
            <a:extLst>
              <a:ext uri="{FF2B5EF4-FFF2-40B4-BE49-F238E27FC236}">
                <a16:creationId xmlns:a16="http://schemas.microsoft.com/office/drawing/2014/main" id="{88C6666E-10E1-44A9-A182-5158C637C278}"/>
              </a:ext>
            </a:extLst>
          </p:cNvPr>
          <p:cNvPicPr>
            <a:picLocks noChangeAspect="1"/>
          </p:cNvPicPr>
          <p:nvPr/>
        </p:nvPicPr>
        <p:blipFill>
          <a:blip r:embed="rId5"/>
          <a:stretch>
            <a:fillRect/>
          </a:stretch>
        </p:blipFill>
        <p:spPr>
          <a:xfrm>
            <a:off x="-40640" y="-31750"/>
            <a:ext cx="9222740" cy="6912610"/>
          </a:xfrm>
          <a:prstGeom prst="rect">
            <a:avLst/>
          </a:prstGeom>
        </p:spPr>
      </p:pic>
      <p:pic>
        <p:nvPicPr>
          <p:cNvPr id="8" name="图片 7" descr="组 8">
            <a:extLst>
              <a:ext uri="{FF2B5EF4-FFF2-40B4-BE49-F238E27FC236}">
                <a16:creationId xmlns:a16="http://schemas.microsoft.com/office/drawing/2014/main" id="{6C2E6E65-49BD-4823-AF1A-0AE425277D39}"/>
              </a:ext>
            </a:extLst>
          </p:cNvPr>
          <p:cNvPicPr>
            <a:picLocks noChangeAspect="1"/>
          </p:cNvPicPr>
          <p:nvPr/>
        </p:nvPicPr>
        <p:blipFill>
          <a:blip r:embed="rId6"/>
          <a:stretch>
            <a:fillRect/>
          </a:stretch>
        </p:blipFill>
        <p:spPr>
          <a:xfrm>
            <a:off x="1270" y="-31750"/>
            <a:ext cx="9180830" cy="6891655"/>
          </a:xfrm>
          <a:prstGeom prst="rect">
            <a:avLst/>
          </a:prstGeom>
        </p:spPr>
      </p:pic>
      <p:pic>
        <p:nvPicPr>
          <p:cNvPr id="9" name="图片 8" descr="图层 17 拷贝">
            <a:extLst>
              <a:ext uri="{FF2B5EF4-FFF2-40B4-BE49-F238E27FC236}">
                <a16:creationId xmlns:a16="http://schemas.microsoft.com/office/drawing/2014/main" id="{501F0206-7CD1-4EBF-92BF-B45B78FA0CE6}"/>
              </a:ext>
            </a:extLst>
          </p:cNvPr>
          <p:cNvPicPr>
            <a:picLocks noChangeAspect="1"/>
          </p:cNvPicPr>
          <p:nvPr/>
        </p:nvPicPr>
        <p:blipFill>
          <a:blip r:embed="rId7"/>
          <a:stretch>
            <a:fillRect/>
          </a:stretch>
        </p:blipFill>
        <p:spPr>
          <a:xfrm>
            <a:off x="417732" y="1053360"/>
            <a:ext cx="8591550" cy="2465070"/>
          </a:xfrm>
          <a:prstGeom prst="rect">
            <a:avLst/>
          </a:prstGeom>
        </p:spPr>
      </p:pic>
      <p:sp>
        <p:nvSpPr>
          <p:cNvPr id="10" name="文本框 9">
            <a:extLst>
              <a:ext uri="{FF2B5EF4-FFF2-40B4-BE49-F238E27FC236}">
                <a16:creationId xmlns:a16="http://schemas.microsoft.com/office/drawing/2014/main" id="{5270971C-8891-40F1-8998-CDD78ACADAA6}"/>
              </a:ext>
            </a:extLst>
          </p:cNvPr>
          <p:cNvSpPr txBox="1"/>
          <p:nvPr/>
        </p:nvSpPr>
        <p:spPr>
          <a:xfrm>
            <a:off x="1370648" y="2540420"/>
            <a:ext cx="7917180" cy="1174168"/>
          </a:xfrm>
          <a:prstGeom prst="rect">
            <a:avLst/>
          </a:prstGeom>
          <a:noFill/>
        </p:spPr>
        <p:txBody>
          <a:bodyPr wrap="square" rtlCol="0">
            <a:spAutoFit/>
          </a:bodyPr>
          <a:lstStyle/>
          <a:p>
            <a:pPr algn="l">
              <a:lnSpc>
                <a:spcPct val="130000"/>
              </a:lnSpc>
            </a:pPr>
            <a:r>
              <a:rPr lang="zh-CN" altLang="en-US" sz="6000" b="1" dirty="0">
                <a:ln w="6350">
                  <a:solidFill>
                    <a:schemeClr val="bg1"/>
                  </a:solidFill>
                </a:ln>
                <a:solidFill>
                  <a:schemeClr val="bg1"/>
                </a:solidFill>
                <a:cs typeface="+mn-ea"/>
                <a:sym typeface="+mn-lt"/>
              </a:rPr>
              <a:t>开放生态 共享平台</a:t>
            </a:r>
          </a:p>
        </p:txBody>
      </p:sp>
      <p:pic>
        <p:nvPicPr>
          <p:cNvPr id="11" name="图片 10" descr="矢量智能对象 拷贝">
            <a:extLst>
              <a:ext uri="{FF2B5EF4-FFF2-40B4-BE49-F238E27FC236}">
                <a16:creationId xmlns:a16="http://schemas.microsoft.com/office/drawing/2014/main" id="{91264A79-2736-4061-A869-E2A0CF31681D}"/>
              </a:ext>
            </a:extLst>
          </p:cNvPr>
          <p:cNvPicPr>
            <a:picLocks noChangeAspect="1"/>
          </p:cNvPicPr>
          <p:nvPr/>
        </p:nvPicPr>
        <p:blipFill>
          <a:blip r:embed="rId8"/>
          <a:stretch>
            <a:fillRect/>
          </a:stretch>
        </p:blipFill>
        <p:spPr>
          <a:xfrm>
            <a:off x="4591685" y="1282855"/>
            <a:ext cx="2639695" cy="715010"/>
          </a:xfrm>
          <a:prstGeom prst="rect">
            <a:avLst/>
          </a:prstGeom>
        </p:spPr>
      </p:pic>
      <p:pic>
        <p:nvPicPr>
          <p:cNvPr id="12" name="图片 11" descr="组 1">
            <a:extLst>
              <a:ext uri="{FF2B5EF4-FFF2-40B4-BE49-F238E27FC236}">
                <a16:creationId xmlns:a16="http://schemas.microsoft.com/office/drawing/2014/main" id="{E023588F-1295-4CAA-B900-201718AA996E}"/>
              </a:ext>
            </a:extLst>
          </p:cNvPr>
          <p:cNvPicPr>
            <a:picLocks noChangeAspect="1"/>
          </p:cNvPicPr>
          <p:nvPr/>
        </p:nvPicPr>
        <p:blipFill>
          <a:blip r:embed="rId9"/>
          <a:stretch>
            <a:fillRect/>
          </a:stretch>
        </p:blipFill>
        <p:spPr>
          <a:xfrm>
            <a:off x="4180652" y="4752152"/>
            <a:ext cx="1718411" cy="581982"/>
          </a:xfrm>
          <a:prstGeom prst="rect">
            <a:avLst/>
          </a:prstGeom>
        </p:spPr>
      </p:pic>
      <p:pic>
        <p:nvPicPr>
          <p:cNvPr id="13" name="图片 12" descr="矢量智能对象">
            <a:extLst>
              <a:ext uri="{FF2B5EF4-FFF2-40B4-BE49-F238E27FC236}">
                <a16:creationId xmlns:a16="http://schemas.microsoft.com/office/drawing/2014/main" id="{1E71ECEA-7287-4D8E-BDFC-3A6F405C2550}"/>
              </a:ext>
            </a:extLst>
          </p:cNvPr>
          <p:cNvPicPr>
            <a:picLocks noChangeAspect="1"/>
          </p:cNvPicPr>
          <p:nvPr/>
        </p:nvPicPr>
        <p:blipFill>
          <a:blip r:embed="rId10"/>
          <a:stretch>
            <a:fillRect/>
          </a:stretch>
        </p:blipFill>
        <p:spPr>
          <a:xfrm>
            <a:off x="568103" y="4700474"/>
            <a:ext cx="2780404" cy="607934"/>
          </a:xfrm>
          <a:prstGeom prst="rect">
            <a:avLst/>
          </a:prstGeom>
        </p:spPr>
      </p:pic>
      <p:sp>
        <p:nvSpPr>
          <p:cNvPr id="14" name="文本框 13">
            <a:extLst>
              <a:ext uri="{FF2B5EF4-FFF2-40B4-BE49-F238E27FC236}">
                <a16:creationId xmlns:a16="http://schemas.microsoft.com/office/drawing/2014/main" id="{EE203F90-A7AF-4964-B420-37349283BF8E}"/>
              </a:ext>
            </a:extLst>
          </p:cNvPr>
          <p:cNvSpPr txBox="1"/>
          <p:nvPr/>
        </p:nvSpPr>
        <p:spPr>
          <a:xfrm>
            <a:off x="6220497" y="4872469"/>
            <a:ext cx="2446986" cy="525016"/>
          </a:xfrm>
          <a:prstGeom prst="rect">
            <a:avLst/>
          </a:prstGeom>
          <a:noFill/>
        </p:spPr>
        <p:txBody>
          <a:bodyPr wrap="square" rtlCol="0">
            <a:spAutoFit/>
          </a:bodyPr>
          <a:lstStyle/>
          <a:p>
            <a:pPr algn="l">
              <a:lnSpc>
                <a:spcPct val="130000"/>
              </a:lnSpc>
            </a:pPr>
            <a:r>
              <a:rPr lang="zh-CN" altLang="en-US" sz="2400" b="1" dirty="0">
                <a:solidFill>
                  <a:schemeClr val="bg1"/>
                </a:solidFill>
                <a:cs typeface="+mn-ea"/>
                <a:sym typeface="+mn-lt"/>
              </a:rPr>
              <a:t>唯以创新与智慧</a:t>
            </a:r>
          </a:p>
        </p:txBody>
      </p:sp>
      <p:pic>
        <p:nvPicPr>
          <p:cNvPr id="15" name="图片 14">
            <a:extLst>
              <a:ext uri="{FF2B5EF4-FFF2-40B4-BE49-F238E27FC236}">
                <a16:creationId xmlns:a16="http://schemas.microsoft.com/office/drawing/2014/main" id="{AB67A619-9EC6-4993-AC7B-9045081824F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pic>
        <p:nvPicPr>
          <p:cNvPr id="16" name="图片 15" descr="资源 9">
            <a:extLst>
              <a:ext uri="{FF2B5EF4-FFF2-40B4-BE49-F238E27FC236}">
                <a16:creationId xmlns:a16="http://schemas.microsoft.com/office/drawing/2014/main" id="{3E9CFBD6-C36B-47AD-97FF-77CDFE2C223A}"/>
              </a:ext>
            </a:extLst>
          </p:cNvPr>
          <p:cNvPicPr>
            <a:picLocks noChangeAspect="1"/>
          </p:cNvPicPr>
          <p:nvPr/>
        </p:nvPicPr>
        <p:blipFill>
          <a:blip r:embed="rId4"/>
          <a:stretch>
            <a:fillRect/>
          </a:stretch>
        </p:blipFill>
        <p:spPr>
          <a:xfrm>
            <a:off x="307975" y="274320"/>
            <a:ext cx="1807210" cy="39624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2" name="文本框 1"/>
          <p:cNvSpPr txBox="1"/>
          <p:nvPr/>
        </p:nvSpPr>
        <p:spPr>
          <a:xfrm>
            <a:off x="523782" y="955258"/>
            <a:ext cx="8096435"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字段的解释说明及备注</a:t>
            </a:r>
          </a:p>
        </p:txBody>
      </p:sp>
      <p:sp>
        <p:nvSpPr>
          <p:cNvPr id="5" name="文本框 4"/>
          <p:cNvSpPr txBox="1"/>
          <p:nvPr/>
        </p:nvSpPr>
        <p:spPr>
          <a:xfrm>
            <a:off x="447699" y="1479540"/>
            <a:ext cx="8265111" cy="509819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发货通知单号，订单号：与出库仓库一起作为本表格筛选数据的三个维度，通过这三个维度可以唯一确定一条数据</a:t>
            </a:r>
            <a:endPar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收货用户：一般情况下，如果发生拼单会优先选择同一个收货用户的货物，只有实在没有才会选择收货地址邻近的两个收货用户</a:t>
            </a:r>
            <a:endPar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品名名称：小品名，需要后续关联出大品名，其中比较特殊的是方坯，板坯，开平板，都是废次品</a:t>
            </a:r>
            <a:endPar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牌号：部分司机会指定特定牌号的货物，牌号也对单件件重有影响，如线材如果以</a:t>
            </a:r>
            <a:r>
              <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rPr>
              <a:t>B</a:t>
            </a: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结尾的货物单件重量</a:t>
            </a:r>
            <a:r>
              <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rPr>
              <a:t>2.48-2.5t</a:t>
            </a: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，不以</a:t>
            </a:r>
            <a:r>
              <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rPr>
              <a:t>B</a:t>
            </a: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结尾的线材的货物单件重量</a:t>
            </a:r>
            <a:r>
              <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rPr>
              <a:t>2.4t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规格：产品的详细规格</a:t>
            </a:r>
            <a:endPar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待发件数，待发重量：当可发重量不充足时，并有排产计划时，可以从待发重量进行分单</a:t>
            </a:r>
            <a:endPar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可发件数，可发重量：一般情况在分货之前会选择可发重量大于零的</a:t>
            </a:r>
            <a:endPar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ea"/>
                <a:sym typeface="+mn-lt"/>
              </a:rPr>
              <a:t>部分品种在计算单件重量时需要根据待发件数，待发重量，可发件数，可发重量四个字段进行计算</a:t>
            </a:r>
            <a:endParaRPr kumimoji="0" lang="en-US" altLang="zh-CN" sz="18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7" name="文本框 6"/>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可发库存解读</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lvl="0" algn="r" defTabSz="457200">
              <a:lnSpc>
                <a:spcPct val="130000"/>
              </a:lnSpc>
              <a:defRPr/>
            </a:pPr>
            <a:r>
              <a:rPr kumimoji="0" lang="zh-CN" altLang="en-US" sz="2400" b="0" i="0" u="none" strike="noStrike" kern="1200" cap="none" spc="0" normalizeH="0" baseline="0" noProof="0" dirty="0">
                <a:ln>
                  <a:noFill/>
                </a:ln>
                <a:solidFill>
                  <a:prstClr val="black"/>
                </a:solidFill>
                <a:effectLst/>
                <a:uLnTx/>
                <a:uFillTx/>
                <a:cs typeface="+mn-ea"/>
                <a:sym typeface="+mn-lt"/>
              </a:rPr>
              <a:t>可发</a:t>
            </a:r>
            <a:r>
              <a:rPr lang="zh-CN" altLang="en-US" sz="2400" dirty="0">
                <a:solidFill>
                  <a:prstClr val="black"/>
                </a:solidFill>
                <a:cs typeface="+mn-ea"/>
                <a:sym typeface="+mn-lt"/>
              </a:rPr>
              <a:t>库存解读</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5" name="文本框 4"/>
          <p:cNvSpPr txBox="1"/>
          <p:nvPr/>
        </p:nvSpPr>
        <p:spPr>
          <a:xfrm>
            <a:off x="439444" y="1694810"/>
            <a:ext cx="8265111" cy="4376070"/>
          </a:xfrm>
          <a:prstGeom prst="rect">
            <a:avLst/>
          </a:prstGeom>
          <a:noFill/>
        </p:spPr>
        <p:txBody>
          <a:bodyPr wrap="square" rtlCol="0">
            <a:spAutoFit/>
          </a:bodyPr>
          <a:lstStyle/>
          <a:p>
            <a:pPr lvl="0">
              <a:lnSpc>
                <a:spcPct val="130000"/>
              </a:lnSpc>
              <a:spcBef>
                <a:spcPct val="0"/>
              </a:spcBef>
              <a:spcAft>
                <a:spcPct val="0"/>
              </a:spcAft>
              <a:defRPr/>
            </a:pPr>
            <a:r>
              <a:rPr lang="zh-CN" altLang="en-US" dirty="0">
                <a:solidFill>
                  <a:prstClr val="black"/>
                </a:solidFill>
                <a:cs typeface="+mn-ea"/>
                <a:sym typeface="+mn-lt"/>
              </a:rPr>
              <a:t>窄带捆包数：一捆窄带的根数</a:t>
            </a:r>
            <a:endParaRPr lang="en-US" altLang="zh-CN" dirty="0">
              <a:solidFill>
                <a:prstClr val="black"/>
              </a:solidFill>
              <a:cs typeface="+mn-ea"/>
              <a:sym typeface="+mn-lt"/>
            </a:endParaRPr>
          </a:p>
          <a:p>
            <a:pPr lvl="0">
              <a:lnSpc>
                <a:spcPct val="130000"/>
              </a:lnSpc>
              <a:spcBef>
                <a:spcPct val="0"/>
              </a:spcBef>
              <a:spcAft>
                <a:spcPct val="0"/>
              </a:spcAft>
              <a:defRPr/>
            </a:pPr>
            <a:r>
              <a:rPr lang="zh-CN" altLang="en-US" dirty="0">
                <a:solidFill>
                  <a:prstClr val="black"/>
                </a:solidFill>
                <a:cs typeface="+mn-ea"/>
                <a:sym typeface="+mn-lt"/>
              </a:rPr>
              <a:t>需短溢重量：正常情况下，应该是</a:t>
            </a:r>
            <a:r>
              <a:rPr lang="en-US" altLang="zh-CN" dirty="0">
                <a:solidFill>
                  <a:prstClr val="black"/>
                </a:solidFill>
                <a:cs typeface="+mn-ea"/>
                <a:sym typeface="+mn-lt"/>
              </a:rPr>
              <a:t>0</a:t>
            </a:r>
            <a:r>
              <a:rPr lang="zh-CN" altLang="en-US" dirty="0">
                <a:solidFill>
                  <a:prstClr val="black"/>
                </a:solidFill>
                <a:cs typeface="+mn-ea"/>
                <a:sym typeface="+mn-lt"/>
              </a:rPr>
              <a:t>或空，当需短溢重量有数值时，需要进行判定真正可发件数与可发重量</a:t>
            </a:r>
            <a:endParaRPr lang="en-US" altLang="zh-CN" dirty="0">
              <a:solidFill>
                <a:prstClr val="black"/>
              </a:solidFill>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运输方式：主要分为汽运快运，联运，铁运，自提汽运快运四种</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出库仓库：货物的装货地，装货仓库</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港口批号：港口的垛位</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入库仓库：正常情况是‘</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’，主要需要关注以下几个情形：</a:t>
            </a:r>
            <a:r>
              <a:rPr kumimoji="0" lang="en-US" altLang="zh-CN" sz="1800" b="0" i="0" u="none" strike="noStrike" kern="1200" cap="none" spc="0" normalizeH="0" baseline="0" noProof="0" dirty="0">
                <a:ln>
                  <a:noFill/>
                </a:ln>
                <a:solidFill>
                  <a:prstClr val="black"/>
                </a:solidFill>
                <a:effectLst/>
                <a:uLnTx/>
                <a:uFillTx/>
                <a:cs typeface="+mn-ea"/>
                <a:sym typeface="+mn-lt"/>
              </a:rPr>
              <a:t>C1-</a:t>
            </a:r>
            <a:r>
              <a:rPr kumimoji="0" lang="zh-CN" altLang="en-US" sz="1800" b="0" i="0" u="none" strike="noStrike" kern="1200" cap="none" spc="0" normalizeH="0" baseline="0" noProof="0" dirty="0">
                <a:ln>
                  <a:noFill/>
                </a:ln>
                <a:solidFill>
                  <a:prstClr val="black"/>
                </a:solidFill>
                <a:effectLst/>
                <a:uLnTx/>
                <a:uFillTx/>
                <a:cs typeface="+mn-ea"/>
                <a:sym typeface="+mn-lt"/>
              </a:rPr>
              <a:t>厂内站销售库，</a:t>
            </a:r>
            <a:r>
              <a:rPr kumimoji="0" lang="en-US" altLang="zh-CN" sz="1800" b="0" i="0" u="none" strike="noStrike" kern="1200" cap="none" spc="0" normalizeH="0" baseline="0" noProof="0" dirty="0">
                <a:ln>
                  <a:noFill/>
                </a:ln>
                <a:solidFill>
                  <a:prstClr val="black"/>
                </a:solidFill>
                <a:effectLst/>
                <a:uLnTx/>
                <a:uFillTx/>
                <a:cs typeface="+mn-ea"/>
                <a:sym typeface="+mn-lt"/>
              </a:rPr>
              <a:t>U121-</a:t>
            </a:r>
            <a:r>
              <a:rPr kumimoji="0" lang="zh-CN" altLang="en-US" sz="1800" b="0" i="0" u="none" strike="noStrike" kern="1200" cap="none" spc="0" normalizeH="0" baseline="0" noProof="0" dirty="0">
                <a:ln>
                  <a:noFill/>
                </a:ln>
                <a:solidFill>
                  <a:prstClr val="black"/>
                </a:solidFill>
                <a:effectLst/>
                <a:uLnTx/>
                <a:uFillTx/>
                <a:cs typeface="+mn-ea"/>
                <a:sym typeface="+mn-lt"/>
              </a:rPr>
              <a:t>岚桥库（外库），</a:t>
            </a:r>
            <a:r>
              <a:rPr kumimoji="0" lang="en-US" altLang="zh-CN" sz="1800" b="0" i="0" u="none" strike="noStrike" kern="1200" cap="none" spc="0" normalizeH="0" baseline="0" noProof="0" dirty="0">
                <a:ln>
                  <a:noFill/>
                </a:ln>
                <a:solidFill>
                  <a:prstClr val="black"/>
                </a:solidFill>
                <a:effectLst/>
                <a:uLnTx/>
                <a:uFillTx/>
                <a:cs typeface="+mn-ea"/>
                <a:sym typeface="+mn-lt"/>
              </a:rPr>
              <a:t>U123-</a:t>
            </a:r>
            <a:r>
              <a:rPr kumimoji="0" lang="zh-CN" altLang="en-US" sz="1800" b="0" i="0" u="none" strike="noStrike" kern="1200" cap="none" spc="0" normalizeH="0" baseline="0" noProof="0" dirty="0">
                <a:ln>
                  <a:noFill/>
                </a:ln>
                <a:solidFill>
                  <a:prstClr val="black"/>
                </a:solidFill>
                <a:effectLst/>
                <a:uLnTx/>
                <a:uFillTx/>
                <a:cs typeface="+mn-ea"/>
                <a:sym typeface="+mn-lt"/>
              </a:rPr>
              <a:t>连云港东泰码头</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外库</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a:t>
            </a:r>
            <a:r>
              <a:rPr kumimoji="0" lang="en-US" altLang="zh-CN" sz="1800" b="0" i="0" u="none" strike="noStrike" kern="1200" cap="none" spc="0" normalizeH="0" baseline="0" noProof="0" dirty="0">
                <a:ln>
                  <a:noFill/>
                </a:ln>
                <a:solidFill>
                  <a:prstClr val="black"/>
                </a:solidFill>
                <a:effectLst/>
                <a:uLnTx/>
                <a:uFillTx/>
                <a:cs typeface="+mn-ea"/>
                <a:sym typeface="+mn-lt"/>
              </a:rPr>
              <a:t>U124-</a:t>
            </a:r>
            <a:r>
              <a:rPr kumimoji="0" lang="zh-CN" altLang="en-US" sz="1800" b="0" i="0" u="none" strike="noStrike" kern="1200" cap="none" spc="0" normalizeH="0" baseline="0" noProof="0" dirty="0">
                <a:ln>
                  <a:noFill/>
                </a:ln>
                <a:solidFill>
                  <a:prstClr val="black"/>
                </a:solidFill>
                <a:effectLst/>
                <a:uLnTx/>
                <a:uFillTx/>
                <a:cs typeface="+mn-ea"/>
                <a:sym typeface="+mn-lt"/>
              </a:rPr>
              <a:t>连云港东联码头</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外库</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a:t>
            </a:r>
            <a:r>
              <a:rPr kumimoji="0" lang="en-US" altLang="zh-CN" sz="1800" b="0" i="0" u="none" strike="noStrike" kern="1200" cap="none" spc="0" normalizeH="0" baseline="0" noProof="0" dirty="0">
                <a:ln>
                  <a:noFill/>
                </a:ln>
                <a:solidFill>
                  <a:prstClr val="black"/>
                </a:solidFill>
                <a:effectLst/>
                <a:uLnTx/>
                <a:uFillTx/>
                <a:cs typeface="+mn-ea"/>
                <a:sym typeface="+mn-lt"/>
              </a:rPr>
              <a:t>U127-</a:t>
            </a:r>
            <a:r>
              <a:rPr kumimoji="0" lang="zh-CN" altLang="en-US" sz="1800" b="0" i="0" u="none" strike="noStrike" kern="1200" cap="none" spc="0" normalizeH="0" baseline="0" noProof="0" dirty="0">
                <a:ln>
                  <a:noFill/>
                </a:ln>
                <a:solidFill>
                  <a:prstClr val="black"/>
                </a:solidFill>
                <a:effectLst/>
                <a:uLnTx/>
                <a:uFillTx/>
                <a:cs typeface="+mn-ea"/>
                <a:sym typeface="+mn-lt"/>
              </a:rPr>
              <a:t>岚北港口库</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外库），</a:t>
            </a:r>
            <a:r>
              <a:rPr kumimoji="0" lang="en-US" altLang="zh-CN" sz="1800" b="0" i="0" u="none" strike="noStrike" kern="1200" cap="none" spc="0" normalizeH="0" baseline="0" noProof="0" dirty="0">
                <a:ln>
                  <a:noFill/>
                </a:ln>
                <a:solidFill>
                  <a:prstClr val="black"/>
                </a:solidFill>
                <a:effectLst/>
                <a:uLnTx/>
                <a:uFillTx/>
                <a:cs typeface="+mn-ea"/>
                <a:sym typeface="+mn-lt"/>
              </a:rPr>
              <a:t>U210-</a:t>
            </a:r>
            <a:r>
              <a:rPr kumimoji="0" lang="zh-CN" altLang="en-US" sz="1800" b="0" i="0" u="none" strike="noStrike" kern="1200" cap="none" spc="0" normalizeH="0" baseline="0" noProof="0" dirty="0">
                <a:ln>
                  <a:noFill/>
                </a:ln>
                <a:solidFill>
                  <a:prstClr val="black"/>
                </a:solidFill>
                <a:effectLst/>
                <a:uLnTx/>
                <a:uFillTx/>
                <a:cs typeface="+mn-ea"/>
                <a:sym typeface="+mn-lt"/>
              </a:rPr>
              <a:t>董家口库，</a:t>
            </a:r>
            <a:r>
              <a:rPr kumimoji="0" lang="en-US" altLang="zh-CN" sz="1800" b="0" i="0" u="none" strike="noStrike" kern="1200" cap="none" spc="0" normalizeH="0" baseline="0" noProof="0" dirty="0">
                <a:ln>
                  <a:noFill/>
                </a:ln>
                <a:solidFill>
                  <a:prstClr val="black"/>
                </a:solidFill>
                <a:effectLst/>
                <a:uLnTx/>
                <a:uFillTx/>
                <a:cs typeface="+mn-ea"/>
                <a:sym typeface="+mn-lt"/>
              </a:rPr>
              <a:t>U220-</a:t>
            </a:r>
            <a:r>
              <a:rPr kumimoji="0" lang="zh-CN" altLang="en-US" sz="1800" b="0" i="0" u="none" strike="noStrike" kern="1200" cap="none" spc="0" normalizeH="0" baseline="0" noProof="0" dirty="0">
                <a:ln>
                  <a:noFill/>
                </a:ln>
                <a:solidFill>
                  <a:prstClr val="black"/>
                </a:solidFill>
                <a:effectLst/>
                <a:uLnTx/>
                <a:uFillTx/>
                <a:cs typeface="+mn-ea"/>
                <a:sym typeface="+mn-lt"/>
              </a:rPr>
              <a:t>赣榆库，</a:t>
            </a:r>
            <a:r>
              <a:rPr kumimoji="0" lang="en-US" altLang="zh-CN" sz="1800" b="0" i="0" u="none" strike="noStrike" kern="1200" cap="none" spc="0" normalizeH="0" baseline="0" noProof="0" dirty="0">
                <a:ln>
                  <a:noFill/>
                </a:ln>
                <a:solidFill>
                  <a:prstClr val="black"/>
                </a:solidFill>
                <a:effectLst/>
                <a:uLnTx/>
                <a:uFillTx/>
                <a:cs typeface="+mn-ea"/>
                <a:sym typeface="+mn-lt"/>
              </a:rPr>
              <a:t>U288-</a:t>
            </a:r>
            <a:r>
              <a:rPr kumimoji="0" lang="zh-CN" altLang="en-US" sz="1800" b="0" i="0" u="none" strike="noStrike" kern="1200" cap="none" spc="0" normalizeH="0" baseline="0" noProof="0" dirty="0">
                <a:ln>
                  <a:noFill/>
                </a:ln>
                <a:solidFill>
                  <a:prstClr val="black"/>
                </a:solidFill>
                <a:effectLst/>
                <a:uLnTx/>
                <a:uFillTx/>
                <a:cs typeface="+mn-ea"/>
                <a:sym typeface="+mn-lt"/>
              </a:rPr>
              <a:t>岚北港口库</a:t>
            </a:r>
            <a:r>
              <a:rPr kumimoji="0" lang="en-US" altLang="zh-CN" sz="1800" b="0" i="0" u="none" strike="noStrike" kern="1200" cap="none" spc="0" normalizeH="0" baseline="0" noProof="0" dirty="0">
                <a:ln>
                  <a:noFill/>
                </a:ln>
                <a:solidFill>
                  <a:prstClr val="black"/>
                </a:solidFill>
                <a:effectLst/>
                <a:uLnTx/>
                <a:uFillTx/>
                <a:cs typeface="+mn-ea"/>
                <a:sym typeface="+mn-lt"/>
              </a:rPr>
              <a:t>2</a:t>
            </a:r>
            <a:r>
              <a:rPr kumimoji="0" lang="zh-CN" altLang="en-US" sz="1800" b="0" i="0" u="none" strike="noStrike" kern="1200" cap="none" spc="0" normalizeH="0" baseline="0" noProof="0" dirty="0">
                <a:ln>
                  <a:noFill/>
                </a:ln>
                <a:solidFill>
                  <a:prstClr val="black"/>
                </a:solidFill>
                <a:effectLst/>
                <a:uLnTx/>
                <a:uFillTx/>
                <a:cs typeface="+mn-ea"/>
                <a:sym typeface="+mn-lt"/>
              </a:rPr>
              <a:t>，</a:t>
            </a:r>
            <a:r>
              <a:rPr kumimoji="0" lang="en-US" altLang="zh-CN" sz="1800" b="0" i="0" u="none" strike="noStrike" kern="1200" cap="none" spc="0" normalizeH="0" baseline="0" noProof="0" dirty="0">
                <a:ln>
                  <a:noFill/>
                </a:ln>
                <a:solidFill>
                  <a:prstClr val="black"/>
                </a:solidFill>
                <a:effectLst/>
                <a:uLnTx/>
                <a:uFillTx/>
                <a:cs typeface="+mn-ea"/>
                <a:sym typeface="+mn-lt"/>
              </a:rPr>
              <a:t>U2-</a:t>
            </a:r>
            <a:r>
              <a:rPr kumimoji="0" lang="zh-CN" altLang="en-US" sz="1800" b="0" i="0" u="none" strike="noStrike" kern="1200" cap="none" spc="0" normalizeH="0" baseline="0" noProof="0" dirty="0">
                <a:ln>
                  <a:noFill/>
                </a:ln>
                <a:solidFill>
                  <a:prstClr val="black"/>
                </a:solidFill>
                <a:effectLst/>
                <a:uLnTx/>
                <a:uFillTx/>
                <a:cs typeface="+mn-ea"/>
                <a:sym typeface="+mn-lt"/>
              </a:rPr>
              <a:t>日照库</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外库</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a:t>
            </a:r>
            <a:r>
              <a:rPr kumimoji="0" lang="en-US" altLang="zh-CN" sz="1800" b="0" i="0" u="none" strike="noStrike" kern="1200" cap="none" spc="0" normalizeH="0" baseline="0" noProof="0" dirty="0">
                <a:ln>
                  <a:noFill/>
                </a:ln>
                <a:solidFill>
                  <a:prstClr val="black"/>
                </a:solidFill>
                <a:effectLst/>
                <a:uLnTx/>
                <a:uFillTx/>
                <a:cs typeface="+mn-ea"/>
                <a:sym typeface="+mn-lt"/>
              </a:rPr>
              <a:t>U3-</a:t>
            </a:r>
            <a:r>
              <a:rPr kumimoji="0" lang="zh-CN" altLang="en-US" sz="1800" b="0" i="0" u="none" strike="noStrike" kern="1200" cap="none" spc="0" normalizeH="0" baseline="0" noProof="0" dirty="0">
                <a:ln>
                  <a:noFill/>
                </a:ln>
                <a:solidFill>
                  <a:prstClr val="black"/>
                </a:solidFill>
                <a:effectLst/>
                <a:uLnTx/>
                <a:uFillTx/>
                <a:cs typeface="+mn-ea"/>
                <a:sym typeface="+mn-lt"/>
              </a:rPr>
              <a:t>岚山库</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外库</a:t>
            </a:r>
            <a:r>
              <a:rPr kumimoji="0" lang="en-US" altLang="zh-CN" sz="1800" b="0" i="0" u="none" strike="noStrike" kern="1200" cap="none" spc="0" normalizeH="0" baseline="0" noProof="0" dirty="0">
                <a:ln>
                  <a:noFill/>
                </a:ln>
                <a:solidFill>
                  <a:prstClr val="black"/>
                </a:solidFill>
                <a:effectLst/>
                <a:uLnTx/>
                <a:uFillTx/>
                <a:cs typeface="+mn-ea"/>
                <a:sym typeface="+mn-lt"/>
              </a:rPr>
              <a:t>)</a:t>
            </a:r>
            <a:r>
              <a:rPr kumimoji="0" lang="zh-CN" altLang="en-US" sz="1800" b="0" i="0" u="none" strike="noStrike" kern="1200" cap="none" spc="0" normalizeH="0" baseline="0" noProof="0" dirty="0">
                <a:ln>
                  <a:noFill/>
                </a:ln>
                <a:solidFill>
                  <a:prstClr val="black"/>
                </a:solidFill>
                <a:effectLst/>
                <a:uLnTx/>
                <a:uFillTx/>
                <a:cs typeface="+mn-ea"/>
                <a:sym typeface="+mn-lt"/>
              </a:rPr>
              <a:t>。这些是汽运的目的地，后续会转船运等</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cs typeface="+mn-ea"/>
              <a:sym typeface="+mn-lt"/>
            </a:endParaRPr>
          </a:p>
        </p:txBody>
      </p:sp>
      <p:sp>
        <p:nvSpPr>
          <p:cNvPr id="7" name="文本框 6">
            <a:extLst>
              <a:ext uri="{FF2B5EF4-FFF2-40B4-BE49-F238E27FC236}">
                <a16:creationId xmlns:a16="http://schemas.microsoft.com/office/drawing/2014/main" id="{109556C3-15FF-437D-893C-60FF390EC09E}"/>
              </a:ext>
            </a:extLst>
          </p:cNvPr>
          <p:cNvSpPr txBox="1"/>
          <p:nvPr/>
        </p:nvSpPr>
        <p:spPr>
          <a:xfrm>
            <a:off x="523782" y="955258"/>
            <a:ext cx="8096435" cy="488980"/>
          </a:xfrm>
          <a:prstGeom prst="rect">
            <a:avLst/>
          </a:prstGeom>
          <a:noFill/>
        </p:spPr>
        <p:txBody>
          <a:bodyPr wrap="square" rtlCol="0">
            <a:spAutoFit/>
          </a:bodyPr>
          <a:lstStyle/>
          <a:p>
            <a:pPr marL="0" marR="0" lvl="0" indent="0" algn="l" defTabSz="914400" rtl="0" eaLnBrk="1" fontAlgn="auto" latinLnBrk="0" hangingPunct="1">
              <a:lnSpc>
                <a:spcPct val="130000"/>
              </a:lnSpc>
              <a:buClrTx/>
              <a:buSzTx/>
              <a:buFontTx/>
              <a:buNone/>
              <a:tabLst/>
              <a:defRPr/>
            </a:pPr>
            <a:r>
              <a:rPr kumimoji="0" lang="zh-CN" altLang="en-US" sz="2200" b="0" i="0" u="none" strike="noStrike" kern="1200" cap="none" spc="0" normalizeH="0" baseline="0" noProof="0" dirty="0">
                <a:ln>
                  <a:noFill/>
                </a:ln>
                <a:solidFill>
                  <a:prstClr val="black"/>
                </a:solidFill>
                <a:effectLst/>
                <a:uLnTx/>
                <a:uFillTx/>
                <a:cs typeface="+mn-ea"/>
                <a:sym typeface="+mn-lt"/>
              </a:rPr>
              <a:t>字段的解释说明及备注</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lvl="0" algn="r" defTabSz="457200">
              <a:lnSpc>
                <a:spcPct val="130000"/>
              </a:lnSpc>
              <a:defRPr/>
            </a:pPr>
            <a:r>
              <a:rPr kumimoji="0" lang="zh-CN" altLang="en-US" sz="2400" b="0" i="0" u="none" strike="noStrike" kern="1200" cap="none" spc="0" normalizeH="0" baseline="0" noProof="0" dirty="0">
                <a:ln>
                  <a:noFill/>
                </a:ln>
                <a:solidFill>
                  <a:prstClr val="black"/>
                </a:solidFill>
                <a:effectLst/>
                <a:uLnTx/>
                <a:uFillTx/>
                <a:cs typeface="+mn-ea"/>
                <a:sym typeface="+mn-lt"/>
              </a:rPr>
              <a:t>可发</a:t>
            </a:r>
            <a:r>
              <a:rPr lang="zh-CN" altLang="en-US" sz="2400" dirty="0">
                <a:solidFill>
                  <a:prstClr val="black"/>
                </a:solidFill>
                <a:cs typeface="+mn-ea"/>
                <a:sym typeface="+mn-lt"/>
              </a:rPr>
              <a:t>库存解读</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5" name="文本框 4"/>
          <p:cNvSpPr txBox="1"/>
          <p:nvPr/>
        </p:nvSpPr>
        <p:spPr>
          <a:xfrm>
            <a:off x="452761" y="1547382"/>
            <a:ext cx="8265111" cy="5098191"/>
          </a:xfrm>
          <a:prstGeom prst="rect">
            <a:avLst/>
          </a:prstGeom>
          <a:noFill/>
        </p:spPr>
        <p:txBody>
          <a:bodyPr wrap="square" rtlCol="0">
            <a:spAutoFit/>
          </a:bodyPr>
          <a:lstStyle/>
          <a:p>
            <a:pPr lvl="0">
              <a:lnSpc>
                <a:spcPct val="130000"/>
              </a:lnSpc>
              <a:spcBef>
                <a:spcPct val="0"/>
              </a:spcBef>
              <a:spcAft>
                <a:spcPct val="0"/>
              </a:spcAft>
              <a:defRPr/>
            </a:pPr>
            <a:r>
              <a:rPr lang="zh-CN" altLang="en-US" dirty="0">
                <a:solidFill>
                  <a:prstClr val="black"/>
                </a:solidFill>
                <a:cs typeface="+mn-ea"/>
                <a:sym typeface="+mn-lt"/>
              </a:rPr>
              <a:t>省份：卸货地省份名</a:t>
            </a:r>
            <a:endParaRPr lang="en-US" altLang="zh-CN" dirty="0">
              <a:solidFill>
                <a:prstClr val="black"/>
              </a:solidFill>
              <a:cs typeface="+mn-ea"/>
              <a:sym typeface="+mn-lt"/>
            </a:endParaRPr>
          </a:p>
          <a:p>
            <a:pPr lvl="0">
              <a:lnSpc>
                <a:spcPct val="130000"/>
              </a:lnSpc>
              <a:spcBef>
                <a:spcPct val="0"/>
              </a:spcBef>
              <a:spcAft>
                <a:spcPct val="0"/>
              </a:spcAft>
              <a:defRPr/>
            </a:pPr>
            <a:r>
              <a:rPr lang="zh-CN" altLang="en-US" dirty="0">
                <a:solidFill>
                  <a:prstClr val="black"/>
                </a:solidFill>
                <a:cs typeface="+mn-ea"/>
                <a:sym typeface="+mn-lt"/>
              </a:rPr>
              <a:t>城市：卸货地城市名</a:t>
            </a:r>
            <a:endParaRPr lang="en-US" altLang="zh-CN" dirty="0">
              <a:solidFill>
                <a:prstClr val="black"/>
              </a:solidFill>
              <a:cs typeface="+mn-ea"/>
              <a:sym typeface="+mn-lt"/>
            </a:endParaRPr>
          </a:p>
          <a:p>
            <a:pPr lvl="0">
              <a:lnSpc>
                <a:spcPct val="130000"/>
              </a:lnSpc>
              <a:spcBef>
                <a:spcPct val="0"/>
              </a:spcBef>
              <a:spcAft>
                <a:spcPct val="0"/>
              </a:spcAft>
              <a:defRPr/>
            </a:pPr>
            <a:r>
              <a:rPr lang="zh-CN" altLang="en-US" dirty="0">
                <a:solidFill>
                  <a:prstClr val="black"/>
                </a:solidFill>
                <a:cs typeface="+mn-ea"/>
                <a:sym typeface="+mn-lt"/>
              </a:rPr>
              <a:t>终点：卸货地区县名</a:t>
            </a:r>
            <a:endParaRPr lang="en-US" altLang="zh-CN" dirty="0">
              <a:solidFill>
                <a:prstClr val="black"/>
              </a:solidFill>
              <a:cs typeface="+mn-ea"/>
              <a:sym typeface="+mn-lt"/>
            </a:endParaRPr>
          </a:p>
          <a:p>
            <a:pPr lvl="0">
              <a:lnSpc>
                <a:spcPct val="130000"/>
              </a:lnSpc>
              <a:spcBef>
                <a:spcPct val="0"/>
              </a:spcBef>
              <a:spcAft>
                <a:spcPct val="0"/>
              </a:spcAft>
              <a:defRPr/>
            </a:pPr>
            <a:r>
              <a:rPr lang="zh-CN" altLang="en-US" dirty="0">
                <a:solidFill>
                  <a:prstClr val="black"/>
                </a:solidFill>
                <a:cs typeface="+mn-ea"/>
                <a:sym typeface="+mn-lt"/>
              </a:rPr>
              <a:t>物流公司类型：主要分为省内</a:t>
            </a:r>
            <a:r>
              <a:rPr lang="en-US" altLang="zh-CN" dirty="0">
                <a:solidFill>
                  <a:prstClr val="black"/>
                </a:solidFill>
                <a:cs typeface="+mn-ea"/>
                <a:sym typeface="+mn-lt"/>
              </a:rPr>
              <a:t>1</a:t>
            </a:r>
            <a:r>
              <a:rPr lang="zh-CN" altLang="en-US" dirty="0">
                <a:solidFill>
                  <a:prstClr val="black"/>
                </a:solidFill>
                <a:cs typeface="+mn-ea"/>
                <a:sym typeface="+mn-lt"/>
              </a:rPr>
              <a:t>，省内</a:t>
            </a:r>
            <a:r>
              <a:rPr lang="en-US" altLang="zh-CN" dirty="0">
                <a:solidFill>
                  <a:prstClr val="black"/>
                </a:solidFill>
                <a:cs typeface="+mn-ea"/>
                <a:sym typeface="+mn-lt"/>
              </a:rPr>
              <a:t>2</a:t>
            </a:r>
            <a:r>
              <a:rPr lang="zh-CN" altLang="en-US" dirty="0">
                <a:solidFill>
                  <a:prstClr val="black"/>
                </a:solidFill>
                <a:cs typeface="+mn-ea"/>
                <a:sym typeface="+mn-lt"/>
              </a:rPr>
              <a:t>，省内</a:t>
            </a:r>
            <a:r>
              <a:rPr lang="en-US" altLang="zh-CN" dirty="0">
                <a:solidFill>
                  <a:prstClr val="black"/>
                </a:solidFill>
                <a:cs typeface="+mn-ea"/>
                <a:sym typeface="+mn-lt"/>
              </a:rPr>
              <a:t>3</a:t>
            </a:r>
            <a:r>
              <a:rPr lang="zh-CN" altLang="en-US" dirty="0">
                <a:solidFill>
                  <a:prstClr val="black"/>
                </a:solidFill>
                <a:cs typeface="+mn-ea"/>
                <a:sym typeface="+mn-lt"/>
              </a:rPr>
              <a:t>，省内</a:t>
            </a:r>
            <a:r>
              <a:rPr lang="en-US" altLang="zh-CN" dirty="0">
                <a:solidFill>
                  <a:prstClr val="black"/>
                </a:solidFill>
                <a:cs typeface="+mn-ea"/>
                <a:sym typeface="+mn-lt"/>
              </a:rPr>
              <a:t>4</a:t>
            </a:r>
            <a:r>
              <a:rPr lang="zh-CN" altLang="en-US" dirty="0">
                <a:solidFill>
                  <a:prstClr val="black"/>
                </a:solidFill>
                <a:cs typeface="+mn-ea"/>
                <a:sym typeface="+mn-lt"/>
              </a:rPr>
              <a:t>，省外</a:t>
            </a:r>
            <a:r>
              <a:rPr lang="en-US" altLang="zh-CN" dirty="0">
                <a:solidFill>
                  <a:prstClr val="black"/>
                </a:solidFill>
                <a:cs typeface="+mn-ea"/>
                <a:sym typeface="+mn-lt"/>
              </a:rPr>
              <a:t>1</a:t>
            </a:r>
            <a:r>
              <a:rPr lang="zh-CN" altLang="en-US" dirty="0">
                <a:solidFill>
                  <a:prstClr val="black"/>
                </a:solidFill>
                <a:cs typeface="+mn-ea"/>
                <a:sym typeface="+mn-lt"/>
              </a:rPr>
              <a:t>，海运，铁运，外贸海运几种情形</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包装形式：主要需要关注的是，尾号</a:t>
            </a:r>
            <a:r>
              <a:rPr kumimoji="0" lang="en-US" altLang="zh-CN" sz="1800" b="0" i="0" u="none" strike="noStrike" kern="1200" cap="none" spc="0" normalizeH="0" baseline="0" noProof="0" dirty="0">
                <a:ln>
                  <a:noFill/>
                </a:ln>
                <a:solidFill>
                  <a:prstClr val="black"/>
                </a:solidFill>
                <a:effectLst/>
                <a:uLnTx/>
                <a:uFillTx/>
                <a:cs typeface="+mn-ea"/>
                <a:sym typeface="+mn-lt"/>
              </a:rPr>
              <a:t>71</a:t>
            </a:r>
            <a:r>
              <a:rPr kumimoji="0" lang="zh-CN" altLang="en-US" sz="1800" b="0" i="0" u="none" strike="noStrike" kern="1200" cap="none" spc="0" normalizeH="0" baseline="0" noProof="0" dirty="0">
                <a:ln>
                  <a:noFill/>
                </a:ln>
                <a:solidFill>
                  <a:prstClr val="black"/>
                </a:solidFill>
                <a:effectLst/>
                <a:uLnTx/>
                <a:uFillTx/>
                <a:cs typeface="+mn-ea"/>
                <a:sym typeface="+mn-lt"/>
              </a:rPr>
              <a:t>的是木托窄带，尾号</a:t>
            </a:r>
            <a:r>
              <a:rPr kumimoji="0" lang="en-US" altLang="zh-CN" sz="1800" b="0" i="0" u="none" strike="noStrike" kern="1200" cap="none" spc="0" normalizeH="0" baseline="0" noProof="0" dirty="0">
                <a:ln>
                  <a:noFill/>
                </a:ln>
                <a:solidFill>
                  <a:prstClr val="black"/>
                </a:solidFill>
                <a:effectLst/>
                <a:uLnTx/>
                <a:uFillTx/>
                <a:cs typeface="+mn-ea"/>
                <a:sym typeface="+mn-lt"/>
              </a:rPr>
              <a:t>77</a:t>
            </a:r>
            <a:r>
              <a:rPr kumimoji="0" lang="zh-CN" altLang="en-US" sz="1800" b="0" i="0" u="none" strike="noStrike" kern="1200" cap="none" spc="0" normalizeH="0" baseline="0" noProof="0" dirty="0">
                <a:ln>
                  <a:noFill/>
                </a:ln>
                <a:solidFill>
                  <a:prstClr val="black"/>
                </a:solidFill>
                <a:effectLst/>
                <a:uLnTx/>
                <a:uFillTx/>
                <a:cs typeface="+mn-ea"/>
                <a:sym typeface="+mn-lt"/>
              </a:rPr>
              <a:t>的是卷板</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卸货地址：卸货地址，包含省市区前三级地址以及详细地址，在一装两卸的情况下可以通过简单观察判定两个地址是否临近</a:t>
            </a:r>
            <a:br>
              <a:rPr kumimoji="0" lang="en-US" altLang="zh-CN" sz="1800" b="0" i="0" u="none" strike="noStrike" kern="1200" cap="none" spc="0" normalizeH="0" baseline="0" noProof="0" dirty="0">
                <a:ln>
                  <a:noFill/>
                </a:ln>
                <a:solidFill>
                  <a:prstClr val="black"/>
                </a:solidFill>
                <a:effectLst/>
                <a:uLnTx/>
                <a:uFillTx/>
                <a:cs typeface="+mn-ea"/>
                <a:sym typeface="+mn-lt"/>
              </a:rPr>
            </a:br>
            <a:r>
              <a:rPr kumimoji="0" lang="zh-CN" altLang="en-US" sz="1800" b="0" i="0" u="none" strike="noStrike" kern="1200" cap="none" spc="0" normalizeH="0" baseline="0" noProof="0" dirty="0">
                <a:ln>
                  <a:noFill/>
                </a:ln>
                <a:solidFill>
                  <a:prstClr val="black"/>
                </a:solidFill>
                <a:effectLst/>
                <a:uLnTx/>
                <a:uFillTx/>
                <a:cs typeface="+mn-ea"/>
                <a:sym typeface="+mn-lt"/>
              </a:rPr>
              <a:t>最新挂单时间：有最新挂单时间说明已经生产完，有挂单就可以发单；无最新挂单时间说明有排产计划，但尚未挂单，是否生产完要和车间确认</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到货码头：主要判断是否发到连云港还是淮安</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合同约定交货日期：目前分单流程中暂时不涉及</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订单性质：主要分为领用订单，生产订单，现货订单</a:t>
            </a:r>
            <a:endParaRPr kumimoji="0" lang="en-US" altLang="zh-CN" sz="18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过磅类型：主要分为复磅，理重，下线实重</a:t>
            </a:r>
            <a:r>
              <a:rPr kumimoji="0" lang="en-US" altLang="zh-CN" sz="1800" b="0" i="0" u="none" strike="noStrike" kern="1200" cap="none" spc="0" normalizeH="0" baseline="0" noProof="0" dirty="0">
                <a:ln>
                  <a:noFill/>
                </a:ln>
                <a:solidFill>
                  <a:prstClr val="black"/>
                </a:solidFill>
                <a:effectLst/>
                <a:uLnTx/>
                <a:uFillTx/>
                <a:cs typeface="+mn-ea"/>
                <a:sym typeface="+mn-lt"/>
              </a:rPr>
              <a:t>_</a:t>
            </a:r>
            <a:r>
              <a:rPr kumimoji="0" lang="zh-CN" altLang="en-US" sz="1800" b="0" i="0" u="none" strike="noStrike" kern="1200" cap="none" spc="0" normalizeH="0" baseline="0" noProof="0" dirty="0">
                <a:ln>
                  <a:noFill/>
                </a:ln>
                <a:solidFill>
                  <a:prstClr val="black"/>
                </a:solidFill>
                <a:effectLst/>
                <a:uLnTx/>
                <a:uFillTx/>
                <a:cs typeface="+mn-ea"/>
                <a:sym typeface="+mn-lt"/>
              </a:rPr>
              <a:t>不复磅</a:t>
            </a:r>
            <a:endParaRPr kumimoji="0" lang="en-US" altLang="zh-CN" sz="1800" b="0" i="0" u="none" strike="noStrike" kern="1200" cap="none" spc="0" normalizeH="0" baseline="0" noProof="0" dirty="0">
              <a:ln>
                <a:noFill/>
              </a:ln>
              <a:solidFill>
                <a:prstClr val="black"/>
              </a:solidFill>
              <a:effectLst/>
              <a:uLnTx/>
              <a:uFillTx/>
              <a:cs typeface="+mn-ea"/>
              <a:sym typeface="+mn-lt"/>
            </a:endParaRPr>
          </a:p>
        </p:txBody>
      </p:sp>
      <p:sp>
        <p:nvSpPr>
          <p:cNvPr id="7" name="文本框 6">
            <a:extLst>
              <a:ext uri="{FF2B5EF4-FFF2-40B4-BE49-F238E27FC236}">
                <a16:creationId xmlns:a16="http://schemas.microsoft.com/office/drawing/2014/main" id="{AC8BEA3C-F49E-42C1-98C0-BC911F68476B}"/>
              </a:ext>
            </a:extLst>
          </p:cNvPr>
          <p:cNvSpPr txBox="1"/>
          <p:nvPr/>
        </p:nvSpPr>
        <p:spPr>
          <a:xfrm>
            <a:off x="523782" y="955258"/>
            <a:ext cx="8096435" cy="488980"/>
          </a:xfrm>
          <a:prstGeom prst="rect">
            <a:avLst/>
          </a:prstGeom>
          <a:noFill/>
        </p:spPr>
        <p:txBody>
          <a:bodyPr wrap="square" rtlCol="0">
            <a:spAutoFit/>
          </a:bodyPr>
          <a:lstStyle/>
          <a:p>
            <a:pPr marL="0" marR="0" lvl="0" indent="0" algn="l" defTabSz="914400" rtl="0" eaLnBrk="1" fontAlgn="auto" latinLnBrk="0" hangingPunct="1">
              <a:lnSpc>
                <a:spcPct val="130000"/>
              </a:lnSpc>
              <a:buClrTx/>
              <a:buSzTx/>
              <a:buFontTx/>
              <a:buNone/>
              <a:tabLst/>
              <a:defRPr/>
            </a:pPr>
            <a:r>
              <a:rPr kumimoji="0" lang="zh-CN" altLang="en-US" sz="2200" b="0" i="0" u="none" strike="noStrike" kern="1200" cap="none" spc="0" normalizeH="0" baseline="0" noProof="0" dirty="0">
                <a:ln>
                  <a:noFill/>
                </a:ln>
                <a:solidFill>
                  <a:prstClr val="black"/>
                </a:solidFill>
                <a:effectLst/>
                <a:uLnTx/>
                <a:uFillTx/>
                <a:cs typeface="+mn-ea"/>
                <a:sym typeface="+mn-lt"/>
              </a:rPr>
              <a:t>字段的解释说明及备注</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grpSp>
        <p:nvGrpSpPr>
          <p:cNvPr id="71" name="组合 70"/>
          <p:cNvGrpSpPr/>
          <p:nvPr/>
        </p:nvGrpSpPr>
        <p:grpSpPr>
          <a:xfrm>
            <a:off x="3743525" y="1291772"/>
            <a:ext cx="2004718" cy="2063326"/>
            <a:chOff x="1479136" y="1653961"/>
            <a:chExt cx="2585737" cy="2661333"/>
          </a:xfrm>
        </p:grpSpPr>
        <p:grpSp>
          <p:nvGrpSpPr>
            <p:cNvPr id="72" name="组合 71"/>
            <p:cNvGrpSpPr/>
            <p:nvPr/>
          </p:nvGrpSpPr>
          <p:grpSpPr>
            <a:xfrm>
              <a:off x="1479136" y="1653961"/>
              <a:ext cx="2585737" cy="2661333"/>
              <a:chOff x="1827622" y="1343919"/>
              <a:chExt cx="2304000" cy="2304000"/>
            </a:xfrm>
          </p:grpSpPr>
          <p:sp>
            <p:nvSpPr>
              <p:cNvPr id="73" name="椭圆 7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74" name="椭圆 7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sp>
          <p:nvSpPr>
            <p:cNvPr id="75" name="椭圆 74"/>
            <p:cNvSpPr/>
            <p:nvPr/>
          </p:nvSpPr>
          <p:spPr>
            <a:xfrm>
              <a:off x="1691859" y="1881378"/>
              <a:ext cx="2160701" cy="22065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marL="0" marR="0" lvl="0" indent="0" algn="ctr" defTabSz="914400" rtl="0" eaLnBrk="1" fontAlgn="auto" latinLnBrk="0" hangingPunct="1">
                <a:lnSpc>
                  <a:spcPct val="130000"/>
                </a:lnSpc>
                <a:buClrTx/>
                <a:buSzTx/>
                <a:buFontTx/>
                <a:buNone/>
                <a:tabLst/>
                <a:defRPr/>
              </a:pPr>
              <a:endParaRPr kumimoji="0" lang="zh-CN" altLang="en-US" sz="5000" b="1" i="0" u="none" strike="noStrike" kern="1200" cap="none" spc="0" normalizeH="0" baseline="0" noProof="0" dirty="0">
                <a:ln>
                  <a:noFill/>
                </a:ln>
                <a:solidFill>
                  <a:prstClr val="white"/>
                </a:solidFill>
                <a:effectLst/>
                <a:uLnTx/>
                <a:uFillTx/>
                <a:cs typeface="+mn-ea"/>
                <a:sym typeface="+mn-lt"/>
              </a:endParaRPr>
            </a:p>
          </p:txBody>
        </p:sp>
      </p:grpSp>
      <p:sp>
        <p:nvSpPr>
          <p:cNvPr id="76" name="文本框 75"/>
          <p:cNvSpPr txBox="1"/>
          <p:nvPr/>
        </p:nvSpPr>
        <p:spPr>
          <a:xfrm>
            <a:off x="2189722" y="1516082"/>
            <a:ext cx="5112322" cy="1884618"/>
          </a:xfrm>
          <a:prstGeom prst="rect">
            <a:avLst/>
          </a:prstGeom>
          <a:noFill/>
        </p:spPr>
        <p:txBody>
          <a:bodyPr wrap="square" rtlCol="0">
            <a:spAutoFit/>
          </a:bodyPr>
          <a:lstStyle/>
          <a:p>
            <a:pPr marL="0" marR="0" lvl="0" indent="0" algn="ctr" defTabSz="914400" rtl="0" eaLnBrk="1" fontAlgn="auto" latinLnBrk="0" hangingPunct="1">
              <a:lnSpc>
                <a:spcPct val="130000"/>
              </a:lnSpc>
              <a:buClrTx/>
              <a:buSzTx/>
              <a:buFontTx/>
              <a:buNone/>
              <a:tabLst/>
              <a:defRPr/>
            </a:pPr>
            <a:r>
              <a:rPr kumimoji="0" lang="en-US" altLang="zh-CN" sz="10000" b="0" i="0" u="none" strike="noStrike" kern="1200" cap="none" spc="0" normalizeH="0" baseline="0" noProof="0" dirty="0">
                <a:ln>
                  <a:noFill/>
                </a:ln>
                <a:solidFill>
                  <a:prstClr val="white"/>
                </a:solidFill>
                <a:effectLst/>
                <a:uLnTx/>
                <a:uFillTx/>
                <a:cs typeface="+mn-ea"/>
                <a:sym typeface="+mn-lt"/>
              </a:rPr>
              <a:t>3</a:t>
            </a:r>
            <a:endParaRPr kumimoji="0" lang="zh-CN" altLang="en-US" sz="10000" b="0" i="0" u="none" strike="noStrike" kern="1200" cap="none" spc="0" normalizeH="0" baseline="0" noProof="0" dirty="0">
              <a:ln>
                <a:noFill/>
              </a:ln>
              <a:solidFill>
                <a:prstClr val="white"/>
              </a:solidFill>
              <a:effectLst/>
              <a:uLnTx/>
              <a:uFillTx/>
              <a:cs typeface="+mn-ea"/>
              <a:sym typeface="+mn-lt"/>
            </a:endParaRPr>
          </a:p>
        </p:txBody>
      </p:sp>
      <p:sp>
        <p:nvSpPr>
          <p:cNvPr id="77" name="文本框 76"/>
          <p:cNvSpPr txBox="1"/>
          <p:nvPr/>
        </p:nvSpPr>
        <p:spPr>
          <a:xfrm>
            <a:off x="1869175" y="3578018"/>
            <a:ext cx="5765621" cy="741357"/>
          </a:xfrm>
          <a:prstGeom prst="rect">
            <a:avLst/>
          </a:prstGeom>
          <a:noFill/>
        </p:spPr>
        <p:txBody>
          <a:bodyPr wrap="square" rtlCol="0">
            <a:spAutoFit/>
          </a:bodyPr>
          <a:lstStyle/>
          <a:p>
            <a:pPr marL="0" marR="0" lvl="0" indent="0" algn="ctr" defTabSz="914400" rtl="0" eaLnBrk="1" fontAlgn="auto" latinLnBrk="0" hangingPunct="1">
              <a:lnSpc>
                <a:spcPct val="130000"/>
              </a:lnSpc>
              <a:buClrTx/>
              <a:buSzTx/>
              <a:buFontTx/>
              <a:buNone/>
              <a:tabLst/>
              <a:defRPr/>
            </a:pPr>
            <a:r>
              <a:rPr kumimoji="0" lang="zh-CN" altLang="en-US" sz="3600" b="0" i="0" u="none" strike="noStrike" kern="1200" cap="none" spc="0" normalizeH="0" baseline="0" noProof="0" dirty="0">
                <a:ln>
                  <a:noFill/>
                </a:ln>
                <a:solidFill>
                  <a:prstClr val="black"/>
                </a:solidFill>
                <a:effectLst/>
                <a:uLnTx/>
                <a:uFillTx/>
                <a:cs typeface="+mn-ea"/>
                <a:sym typeface="+mn-lt"/>
              </a:rPr>
              <a:t>可发库存处理（运输处）</a:t>
            </a:r>
          </a:p>
        </p:txBody>
      </p:sp>
      <p:grpSp>
        <p:nvGrpSpPr>
          <p:cNvPr id="79" name="组合 78"/>
          <p:cNvGrpSpPr/>
          <p:nvPr/>
        </p:nvGrpSpPr>
        <p:grpSpPr>
          <a:xfrm>
            <a:off x="6320071" y="2610462"/>
            <a:ext cx="820470" cy="844458"/>
            <a:chOff x="1827622" y="1343919"/>
            <a:chExt cx="2304000" cy="2304000"/>
          </a:xfrm>
        </p:grpSpPr>
        <p:sp>
          <p:nvSpPr>
            <p:cNvPr id="80" name="椭圆 7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81" name="椭圆 8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82" name="组合 81"/>
          <p:cNvGrpSpPr/>
          <p:nvPr/>
        </p:nvGrpSpPr>
        <p:grpSpPr>
          <a:xfrm>
            <a:off x="2915055" y="1336423"/>
            <a:ext cx="482134" cy="496230"/>
            <a:chOff x="1827622" y="1343919"/>
            <a:chExt cx="2304000" cy="2304000"/>
          </a:xfrm>
        </p:grpSpPr>
        <p:sp>
          <p:nvSpPr>
            <p:cNvPr id="83" name="椭圆 82"/>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84" name="椭圆 83"/>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88" name="组合 87"/>
          <p:cNvGrpSpPr/>
          <p:nvPr/>
        </p:nvGrpSpPr>
        <p:grpSpPr>
          <a:xfrm>
            <a:off x="5124145" y="3039730"/>
            <a:ext cx="482134" cy="496230"/>
            <a:chOff x="1827622" y="1343919"/>
            <a:chExt cx="2304000" cy="2304000"/>
          </a:xfrm>
        </p:grpSpPr>
        <p:sp>
          <p:nvSpPr>
            <p:cNvPr id="89" name="椭圆 88"/>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90" name="椭圆 89"/>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91" name="组合 90"/>
          <p:cNvGrpSpPr/>
          <p:nvPr/>
        </p:nvGrpSpPr>
        <p:grpSpPr>
          <a:xfrm>
            <a:off x="1853067" y="2183563"/>
            <a:ext cx="744376" cy="766140"/>
            <a:chOff x="1827622" y="1343919"/>
            <a:chExt cx="2304000" cy="2304000"/>
          </a:xfrm>
        </p:grpSpPr>
        <p:sp>
          <p:nvSpPr>
            <p:cNvPr id="92" name="椭圆 9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93" name="椭圆 9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pic>
        <p:nvPicPr>
          <p:cNvPr id="22" name="图片 21">
            <a:extLst>
              <a:ext uri="{FF2B5EF4-FFF2-40B4-BE49-F238E27FC236}">
                <a16:creationId xmlns:a16="http://schemas.microsoft.com/office/drawing/2014/main" id="{97556648-129E-42EA-9370-AD43E6A84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Tree>
    <p:custDataLst>
      <p:tags r:id="rId1"/>
    </p:custDataLst>
    <p:extLst>
      <p:ext uri="{BB962C8B-B14F-4D97-AF65-F5344CB8AC3E}">
        <p14:creationId xmlns:p14="http://schemas.microsoft.com/office/powerpoint/2010/main" val="52642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可发库存处理（运输处）</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6" name="文本框 5">
            <a:extLst>
              <a:ext uri="{FF2B5EF4-FFF2-40B4-BE49-F238E27FC236}">
                <a16:creationId xmlns:a16="http://schemas.microsoft.com/office/drawing/2014/main" id="{0B249338-5B22-42A8-BBA5-54AD08CFA9E1}"/>
              </a:ext>
            </a:extLst>
          </p:cNvPr>
          <p:cNvSpPr txBox="1"/>
          <p:nvPr/>
        </p:nvSpPr>
        <p:spPr>
          <a:xfrm>
            <a:off x="571501" y="954741"/>
            <a:ext cx="8115300" cy="4574073"/>
          </a:xfrm>
          <a:prstGeom prst="rect">
            <a:avLst/>
          </a:prstGeom>
          <a:noFill/>
        </p:spPr>
        <p:txBody>
          <a:bodyPr wrap="square" rtlCol="0">
            <a:spAutoFit/>
          </a:bodyPr>
          <a:lstStyle/>
          <a:p>
            <a:pPr marL="342900" marR="0" lvl="0" indent="-342900" algn="l" defTabSz="914400" rtl="0" eaLnBrk="1" fontAlgn="auto" latinLnBrk="0" hangingPunct="1">
              <a:lnSpc>
                <a:spcPct val="130000"/>
              </a:lnSpc>
              <a:spcBef>
                <a:spcPct val="0"/>
              </a:spcBef>
              <a:spcAft>
                <a:spcPct val="0"/>
              </a:spcAft>
              <a:buClrTx/>
              <a:buSzTx/>
              <a:buFont typeface="Wingdings" panose="05000000000000000000" pitchFamily="2" charset="2"/>
              <a:buChar char="ü"/>
              <a:tabLst/>
              <a:defRPr/>
            </a:pPr>
            <a:r>
              <a:rPr lang="zh-CN" altLang="en-US" sz="2000" dirty="0">
                <a:solidFill>
                  <a:prstClr val="black"/>
                </a:solidFill>
                <a:cs typeface="+mn-ea"/>
                <a:sym typeface="+mn-lt"/>
              </a:rPr>
              <a:t>运输处每天上班后，对</a:t>
            </a:r>
            <a:r>
              <a:rPr lang="en-US" altLang="zh-CN" sz="2000" dirty="0">
                <a:solidFill>
                  <a:prstClr val="black"/>
                </a:solidFill>
                <a:cs typeface="+mn-ea"/>
                <a:sym typeface="+mn-lt"/>
              </a:rPr>
              <a:t>0</a:t>
            </a:r>
            <a:r>
              <a:rPr lang="zh-CN" altLang="en-US" sz="2000" dirty="0">
                <a:solidFill>
                  <a:prstClr val="black"/>
                </a:solidFill>
                <a:cs typeface="+mn-ea"/>
                <a:sym typeface="+mn-lt"/>
              </a:rPr>
              <a:t>点库存</a:t>
            </a:r>
            <a:r>
              <a:rPr lang="en-US" altLang="zh-CN" sz="2000" dirty="0">
                <a:solidFill>
                  <a:prstClr val="black"/>
                </a:solidFill>
                <a:cs typeface="+mn-ea"/>
                <a:sym typeface="+mn-lt"/>
              </a:rPr>
              <a:t>Excel</a:t>
            </a:r>
            <a:r>
              <a:rPr lang="zh-CN" altLang="en-US" sz="2000" dirty="0">
                <a:solidFill>
                  <a:prstClr val="black"/>
                </a:solidFill>
                <a:cs typeface="+mn-ea"/>
                <a:sym typeface="+mn-lt"/>
              </a:rPr>
              <a:t>进行加工处理</a:t>
            </a:r>
            <a:endParaRPr lang="en-US" altLang="zh-CN" sz="2000" dirty="0">
              <a:solidFill>
                <a:prstClr val="black"/>
              </a:solidFill>
              <a:cs typeface="+mn-ea"/>
              <a:sym typeface="+mn-lt"/>
            </a:endParaRPr>
          </a:p>
          <a:p>
            <a:pPr marL="342900" lvl="0" indent="-342900">
              <a:lnSpc>
                <a:spcPct val="130000"/>
              </a:lnSpc>
              <a:spcBef>
                <a:spcPct val="0"/>
              </a:spcBef>
              <a:spcAft>
                <a:spcPct val="0"/>
              </a:spcAft>
              <a:buFont typeface="Wingdings" panose="05000000000000000000" pitchFamily="2" charset="2"/>
              <a:buChar char="ü"/>
              <a:defRPr/>
            </a:pPr>
            <a:r>
              <a:rPr lang="zh-CN" altLang="en-US" sz="2000" dirty="0">
                <a:solidFill>
                  <a:prstClr val="black"/>
                </a:solidFill>
                <a:cs typeface="+mn-ea"/>
                <a:sym typeface="+mn-lt"/>
              </a:rPr>
              <a:t>首先按</a:t>
            </a:r>
            <a:r>
              <a:rPr lang="en-US" altLang="zh-CN" sz="2000" dirty="0">
                <a:solidFill>
                  <a:prstClr val="black"/>
                </a:solidFill>
                <a:cs typeface="+mn-ea"/>
                <a:sym typeface="+mn-lt"/>
              </a:rPr>
              <a:t>Excel</a:t>
            </a:r>
            <a:r>
              <a:rPr lang="zh-CN" altLang="en-US" sz="2000" dirty="0">
                <a:solidFill>
                  <a:prstClr val="black"/>
                </a:solidFill>
                <a:cs typeface="+mn-ea"/>
                <a:sym typeface="+mn-lt"/>
              </a:rPr>
              <a:t>表中的物流公司类型字段，对数据进行分组，生成各区域的资源明细表，主要区域包括</a:t>
            </a:r>
            <a:endParaRPr lang="en-US" altLang="zh-CN" sz="2000" dirty="0">
              <a:solidFill>
                <a:prstClr val="black"/>
              </a:solidFill>
              <a:cs typeface="+mn-ea"/>
              <a:sym typeface="+mn-lt"/>
            </a:endParaRPr>
          </a:p>
          <a:p>
            <a:pPr marL="742950" lvl="1" indent="-285750">
              <a:lnSpc>
                <a:spcPct val="130000"/>
              </a:lnSpc>
              <a:spcBef>
                <a:spcPct val="0"/>
              </a:spcBef>
              <a:spcAft>
                <a:spcPct val="0"/>
              </a:spcAft>
              <a:buFont typeface="Arial" panose="020B0604020202020204" pitchFamily="34" charset="0"/>
              <a:buChar char="•"/>
              <a:defRPr/>
            </a:pPr>
            <a:r>
              <a:rPr lang="zh-CN" altLang="en-US" sz="2000" dirty="0">
                <a:solidFill>
                  <a:prstClr val="black"/>
                </a:solidFill>
                <a:cs typeface="+mn-ea"/>
                <a:sym typeface="+mn-lt"/>
              </a:rPr>
              <a:t>省内</a:t>
            </a:r>
            <a:r>
              <a:rPr lang="en-US" altLang="zh-CN" sz="2000" dirty="0">
                <a:solidFill>
                  <a:prstClr val="black"/>
                </a:solidFill>
                <a:cs typeface="+mn-ea"/>
                <a:sym typeface="+mn-lt"/>
              </a:rPr>
              <a:t>1</a:t>
            </a:r>
            <a:r>
              <a:rPr lang="zh-CN" altLang="en-US" sz="2000" dirty="0">
                <a:solidFill>
                  <a:prstClr val="black"/>
                </a:solidFill>
                <a:cs typeface="+mn-ea"/>
                <a:sym typeface="+mn-lt"/>
              </a:rPr>
              <a:t>区域：</a:t>
            </a:r>
            <a:r>
              <a:rPr lang="zh-CN" altLang="en-US" sz="2000" dirty="0">
                <a:cs typeface="+mn-ea"/>
                <a:sym typeface="+mn-lt"/>
              </a:rPr>
              <a:t>滨州市、德州市、东营市、菏泽市、济南市、济宁市 、莱芜市 、聊城市 、泰安市、威海市、潍坊市、烟台市、枣庄市、诸城市 、淄博市 </a:t>
            </a:r>
            <a:endParaRPr lang="en-US" altLang="zh-CN" sz="2000" dirty="0">
              <a:cs typeface="+mn-ea"/>
              <a:sym typeface="+mn-lt"/>
            </a:endParaRPr>
          </a:p>
          <a:p>
            <a:pPr marL="742950" lvl="1" indent="-285750">
              <a:lnSpc>
                <a:spcPct val="130000"/>
              </a:lnSpc>
              <a:spcBef>
                <a:spcPct val="0"/>
              </a:spcBef>
              <a:spcAft>
                <a:spcPct val="0"/>
              </a:spcAft>
              <a:buFont typeface="Arial" panose="020B0604020202020204" pitchFamily="34" charset="0"/>
              <a:buChar char="•"/>
              <a:defRPr/>
            </a:pPr>
            <a:r>
              <a:rPr lang="zh-CN" altLang="en-US" sz="2000" dirty="0">
                <a:cs typeface="+mn-ea"/>
                <a:sym typeface="+mn-lt"/>
              </a:rPr>
              <a:t>省内</a:t>
            </a:r>
            <a:r>
              <a:rPr lang="en-US" altLang="zh-CN" sz="2000" dirty="0">
                <a:cs typeface="+mn-ea"/>
                <a:sym typeface="+mn-lt"/>
              </a:rPr>
              <a:t>2</a:t>
            </a:r>
            <a:r>
              <a:rPr lang="zh-CN" altLang="en-US" sz="2000" dirty="0">
                <a:cs typeface="+mn-ea"/>
                <a:sym typeface="+mn-lt"/>
              </a:rPr>
              <a:t>区域：青岛市；</a:t>
            </a:r>
            <a:endParaRPr lang="en-US" altLang="zh-CN" sz="2000" dirty="0">
              <a:cs typeface="+mn-ea"/>
              <a:sym typeface="+mn-lt"/>
            </a:endParaRPr>
          </a:p>
          <a:p>
            <a:pPr marL="742950" lvl="1" indent="-285750">
              <a:lnSpc>
                <a:spcPct val="130000"/>
              </a:lnSpc>
              <a:spcBef>
                <a:spcPct val="0"/>
              </a:spcBef>
              <a:spcAft>
                <a:spcPct val="0"/>
              </a:spcAft>
              <a:buFont typeface="Arial" panose="020B0604020202020204" pitchFamily="34" charset="0"/>
              <a:buChar char="•"/>
              <a:defRPr/>
            </a:pPr>
            <a:r>
              <a:rPr lang="zh-CN" altLang="en-US" sz="2000" dirty="0">
                <a:cs typeface="+mn-ea"/>
                <a:sym typeface="+mn-lt"/>
              </a:rPr>
              <a:t>省内</a:t>
            </a:r>
            <a:r>
              <a:rPr lang="en-US" altLang="zh-CN" sz="2000" dirty="0">
                <a:cs typeface="+mn-ea"/>
                <a:sym typeface="+mn-lt"/>
              </a:rPr>
              <a:t>3</a:t>
            </a:r>
            <a:r>
              <a:rPr lang="zh-CN" altLang="en-US" sz="2000" dirty="0">
                <a:cs typeface="+mn-ea"/>
                <a:sym typeface="+mn-lt"/>
              </a:rPr>
              <a:t>区域：临沂市；</a:t>
            </a:r>
            <a:endParaRPr lang="en-US" altLang="zh-CN" sz="2000" dirty="0">
              <a:cs typeface="+mn-ea"/>
              <a:sym typeface="+mn-lt"/>
            </a:endParaRPr>
          </a:p>
          <a:p>
            <a:pPr marL="742950" lvl="1" indent="-285750">
              <a:lnSpc>
                <a:spcPct val="130000"/>
              </a:lnSpc>
              <a:spcBef>
                <a:spcPct val="0"/>
              </a:spcBef>
              <a:spcAft>
                <a:spcPct val="0"/>
              </a:spcAft>
              <a:buFont typeface="Arial" panose="020B0604020202020204" pitchFamily="34" charset="0"/>
              <a:buChar char="•"/>
              <a:defRPr/>
            </a:pPr>
            <a:r>
              <a:rPr lang="zh-CN" altLang="en-US" sz="2000" dirty="0">
                <a:cs typeface="+mn-ea"/>
                <a:sym typeface="+mn-lt"/>
              </a:rPr>
              <a:t>省内</a:t>
            </a:r>
            <a:r>
              <a:rPr lang="en-US" altLang="zh-CN" sz="2000" dirty="0">
                <a:cs typeface="+mn-ea"/>
                <a:sym typeface="+mn-lt"/>
              </a:rPr>
              <a:t>4</a:t>
            </a:r>
            <a:r>
              <a:rPr lang="zh-CN" altLang="en-US" sz="2000" dirty="0">
                <a:cs typeface="+mn-ea"/>
                <a:sym typeface="+mn-lt"/>
              </a:rPr>
              <a:t>区域：日照市；</a:t>
            </a:r>
            <a:endParaRPr lang="en-US" altLang="zh-CN" sz="2000" dirty="0">
              <a:cs typeface="+mn-ea"/>
              <a:sym typeface="+mn-lt"/>
            </a:endParaRPr>
          </a:p>
          <a:p>
            <a:pPr marL="742950" lvl="1" indent="-285750">
              <a:lnSpc>
                <a:spcPct val="130000"/>
              </a:lnSpc>
              <a:spcBef>
                <a:spcPct val="0"/>
              </a:spcBef>
              <a:spcAft>
                <a:spcPct val="0"/>
              </a:spcAft>
              <a:buFont typeface="Arial" panose="020B0604020202020204" pitchFamily="34" charset="0"/>
              <a:buChar char="•"/>
              <a:defRPr/>
            </a:pPr>
            <a:r>
              <a:rPr lang="zh-CN" altLang="en-US" sz="2000" dirty="0">
                <a:cs typeface="+mn-ea"/>
                <a:sym typeface="+mn-lt"/>
              </a:rPr>
              <a:t>省外</a:t>
            </a:r>
            <a:r>
              <a:rPr lang="en-US" altLang="zh-CN" sz="2000" dirty="0">
                <a:cs typeface="+mn-ea"/>
                <a:sym typeface="+mn-lt"/>
              </a:rPr>
              <a:t>1</a:t>
            </a:r>
            <a:r>
              <a:rPr lang="zh-CN" altLang="en-US" sz="2000" dirty="0">
                <a:cs typeface="+mn-ea"/>
                <a:sym typeface="+mn-lt"/>
              </a:rPr>
              <a:t>区域：北京、天津、河南、河北、安徽、湖北、江苏、辽宁、云南等</a:t>
            </a:r>
            <a:endParaRPr lang="en-US" altLang="zh-CN" sz="2000" dirty="0">
              <a:cs typeface="+mn-ea"/>
              <a:sym typeface="+mn-lt"/>
            </a:endParaRPr>
          </a:p>
        </p:txBody>
      </p:sp>
    </p:spTree>
    <p:custDataLst>
      <p:tags r:id="rId1"/>
    </p:custDataLst>
    <p:extLst>
      <p:ext uri="{BB962C8B-B14F-4D97-AF65-F5344CB8AC3E}">
        <p14:creationId xmlns:p14="http://schemas.microsoft.com/office/powerpoint/2010/main" val="173124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可发库存处理（运输处）</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pic>
        <p:nvPicPr>
          <p:cNvPr id="2" name="图片 1">
            <a:extLst>
              <a:ext uri="{FF2B5EF4-FFF2-40B4-BE49-F238E27FC236}">
                <a16:creationId xmlns:a16="http://schemas.microsoft.com/office/drawing/2014/main" id="{1DDAE943-E4CB-47B5-854A-6ED5CF6BB18D}"/>
              </a:ext>
            </a:extLst>
          </p:cNvPr>
          <p:cNvPicPr>
            <a:picLocks noChangeAspect="1"/>
          </p:cNvPicPr>
          <p:nvPr/>
        </p:nvPicPr>
        <p:blipFill>
          <a:blip r:embed="rId6"/>
          <a:stretch>
            <a:fillRect/>
          </a:stretch>
        </p:blipFill>
        <p:spPr>
          <a:xfrm>
            <a:off x="327622" y="2225278"/>
            <a:ext cx="8505265" cy="3242632"/>
          </a:xfrm>
          <a:prstGeom prst="rect">
            <a:avLst/>
          </a:prstGeom>
        </p:spPr>
      </p:pic>
      <p:sp>
        <p:nvSpPr>
          <p:cNvPr id="8" name="文本框 7">
            <a:extLst>
              <a:ext uri="{FF2B5EF4-FFF2-40B4-BE49-F238E27FC236}">
                <a16:creationId xmlns:a16="http://schemas.microsoft.com/office/drawing/2014/main" id="{7CE70351-D175-4F65-802A-79FE252CCBD3}"/>
              </a:ext>
            </a:extLst>
          </p:cNvPr>
          <p:cNvSpPr txBox="1"/>
          <p:nvPr/>
        </p:nvSpPr>
        <p:spPr>
          <a:xfrm>
            <a:off x="571501" y="954741"/>
            <a:ext cx="8115300" cy="488980"/>
          </a:xfrm>
          <a:prstGeom prst="rect">
            <a:avLst/>
          </a:prstGeom>
          <a:noFill/>
        </p:spPr>
        <p:txBody>
          <a:bodyPr wrap="square" rtlCol="0">
            <a:spAutoFit/>
          </a:bodyPr>
          <a:lstStyle/>
          <a:p>
            <a:pPr marR="0" lvl="0" algn="l" defTabSz="914400" rtl="0" eaLnBrk="1" fontAlgn="auto" latinLnBrk="0" hangingPunct="1">
              <a:lnSpc>
                <a:spcPct val="130000"/>
              </a:lnSpc>
              <a:buClrTx/>
              <a:buSzTx/>
              <a:tabLst/>
              <a:defRPr/>
            </a:pPr>
            <a:r>
              <a:rPr lang="zh-CN" altLang="en-US" sz="2200" dirty="0">
                <a:solidFill>
                  <a:prstClr val="black"/>
                </a:solidFill>
                <a:cs typeface="+mn-ea"/>
                <a:sym typeface="+mn-lt"/>
              </a:rPr>
              <a:t>对库存明细（已省内</a:t>
            </a:r>
            <a:r>
              <a:rPr lang="en-US" altLang="zh-CN" sz="2200" dirty="0">
                <a:solidFill>
                  <a:prstClr val="black"/>
                </a:solidFill>
                <a:cs typeface="+mn-ea"/>
                <a:sym typeface="+mn-lt"/>
              </a:rPr>
              <a:t>1</a:t>
            </a:r>
            <a:r>
              <a:rPr lang="zh-CN" altLang="en-US" sz="2200" dirty="0">
                <a:solidFill>
                  <a:prstClr val="black"/>
                </a:solidFill>
                <a:cs typeface="+mn-ea"/>
                <a:sym typeface="+mn-lt"/>
              </a:rPr>
              <a:t>为例）进行保存</a:t>
            </a:r>
            <a:endParaRPr lang="en-US" altLang="zh-CN" sz="2200" dirty="0">
              <a:cs typeface="+mn-ea"/>
              <a:sym typeface="+mn-lt"/>
            </a:endParaRPr>
          </a:p>
        </p:txBody>
      </p:sp>
    </p:spTree>
    <p:custDataLst>
      <p:tags r:id="rId1"/>
    </p:custDataLst>
    <p:extLst>
      <p:ext uri="{BB962C8B-B14F-4D97-AF65-F5344CB8AC3E}">
        <p14:creationId xmlns:p14="http://schemas.microsoft.com/office/powerpoint/2010/main" val="242623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可发库存处理（运输处）</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6" name="文本框 5">
            <a:extLst>
              <a:ext uri="{FF2B5EF4-FFF2-40B4-BE49-F238E27FC236}">
                <a16:creationId xmlns:a16="http://schemas.microsoft.com/office/drawing/2014/main" id="{0B249338-5B22-42A8-BBA5-54AD08CFA9E1}"/>
              </a:ext>
            </a:extLst>
          </p:cNvPr>
          <p:cNvSpPr txBox="1"/>
          <p:nvPr/>
        </p:nvSpPr>
        <p:spPr>
          <a:xfrm>
            <a:off x="571501" y="954741"/>
            <a:ext cx="8115300" cy="1653273"/>
          </a:xfrm>
          <a:prstGeom prst="rect">
            <a:avLst/>
          </a:prstGeom>
          <a:noFill/>
        </p:spPr>
        <p:txBody>
          <a:bodyPr wrap="square" rtlCol="0">
            <a:spAutoFit/>
          </a:bodyPr>
          <a:lstStyle/>
          <a:p>
            <a:pPr marL="285750" marR="0" lvl="0" indent="-285750" algn="l" defTabSz="914400" rtl="0" eaLnBrk="1" fontAlgn="auto" latinLnBrk="0" hangingPunct="1">
              <a:lnSpc>
                <a:spcPct val="130000"/>
              </a:lnSpc>
              <a:buClrTx/>
              <a:buSzTx/>
              <a:buFont typeface="Wingdings" panose="05000000000000000000" pitchFamily="2" charset="2"/>
              <a:buChar char="ü"/>
              <a:tabLst/>
              <a:defRPr/>
            </a:pPr>
            <a:r>
              <a:rPr lang="zh-CN" altLang="en-US" sz="2000" dirty="0">
                <a:solidFill>
                  <a:prstClr val="black"/>
                </a:solidFill>
                <a:cs typeface="+mn-ea"/>
                <a:sym typeface="+mn-lt"/>
              </a:rPr>
              <a:t>在订单号和合同号间增加一列“优先发运”，用于记录客户催货和超期清理</a:t>
            </a:r>
            <a:endParaRPr lang="en-US" altLang="zh-CN" sz="2000" dirty="0">
              <a:solidFill>
                <a:prstClr val="black"/>
              </a:solidFill>
              <a:cs typeface="+mn-ea"/>
              <a:sym typeface="+mn-lt"/>
            </a:endParaRPr>
          </a:p>
          <a:p>
            <a:pPr marL="285750" marR="0" lvl="0" indent="-285750" algn="l" defTabSz="914400" rtl="0" eaLnBrk="1" fontAlgn="auto" latinLnBrk="0" hangingPunct="1">
              <a:lnSpc>
                <a:spcPct val="130000"/>
              </a:lnSpc>
              <a:buClrTx/>
              <a:buSzTx/>
              <a:buFont typeface="Wingdings" panose="05000000000000000000" pitchFamily="2" charset="2"/>
              <a:buChar char="ü"/>
              <a:tabLst/>
              <a:defRPr/>
            </a:pPr>
            <a:r>
              <a:rPr lang="zh-CN" altLang="en-US" sz="2000" dirty="0">
                <a:solidFill>
                  <a:prstClr val="black"/>
                </a:solidFill>
                <a:cs typeface="+mn-ea"/>
                <a:sym typeface="+mn-lt"/>
              </a:rPr>
              <a:t>客户催货：运输处收到客户催货涵</a:t>
            </a:r>
            <a:endParaRPr lang="en-US" altLang="zh-CN" sz="2000" dirty="0">
              <a:solidFill>
                <a:prstClr val="black"/>
              </a:solidFill>
              <a:cs typeface="+mn-ea"/>
              <a:sym typeface="+mn-lt"/>
            </a:endParaRPr>
          </a:p>
          <a:p>
            <a:pPr marL="285750" marR="0" lvl="0" indent="-285750" algn="l" defTabSz="914400" rtl="0" eaLnBrk="1" fontAlgn="auto" latinLnBrk="0" hangingPunct="1">
              <a:lnSpc>
                <a:spcPct val="130000"/>
              </a:lnSpc>
              <a:buClrTx/>
              <a:buSzTx/>
              <a:buFont typeface="Wingdings" panose="05000000000000000000" pitchFamily="2" charset="2"/>
              <a:buChar char="ü"/>
              <a:tabLst/>
              <a:defRPr/>
            </a:pPr>
            <a:r>
              <a:rPr lang="zh-CN" altLang="en-US" sz="2000" dirty="0">
                <a:solidFill>
                  <a:prstClr val="black"/>
                </a:solidFill>
                <a:cs typeface="+mn-ea"/>
                <a:sym typeface="+mn-lt"/>
              </a:rPr>
              <a:t>超期清理：在库时间超过</a:t>
            </a:r>
            <a:r>
              <a:rPr lang="en-US" altLang="zh-CN" sz="2000" dirty="0">
                <a:solidFill>
                  <a:prstClr val="black"/>
                </a:solidFill>
                <a:cs typeface="+mn-ea"/>
                <a:sym typeface="+mn-lt"/>
              </a:rPr>
              <a:t>48</a:t>
            </a:r>
            <a:r>
              <a:rPr lang="zh-CN" altLang="en-US" sz="2000" dirty="0">
                <a:solidFill>
                  <a:prstClr val="black"/>
                </a:solidFill>
                <a:cs typeface="+mn-ea"/>
                <a:sym typeface="+mn-lt"/>
              </a:rPr>
              <a:t>小时</a:t>
            </a:r>
            <a:endParaRPr lang="en-US" altLang="zh-CN" sz="2000" dirty="0">
              <a:solidFill>
                <a:prstClr val="black"/>
              </a:solidFill>
              <a:cs typeface="+mn-ea"/>
              <a:sym typeface="+mn-lt"/>
            </a:endParaRPr>
          </a:p>
        </p:txBody>
      </p:sp>
      <p:pic>
        <p:nvPicPr>
          <p:cNvPr id="2" name="图片 1">
            <a:extLst>
              <a:ext uri="{FF2B5EF4-FFF2-40B4-BE49-F238E27FC236}">
                <a16:creationId xmlns:a16="http://schemas.microsoft.com/office/drawing/2014/main" id="{C616F034-6C2B-4515-83E7-DED17298C4F2}"/>
              </a:ext>
            </a:extLst>
          </p:cNvPr>
          <p:cNvPicPr>
            <a:picLocks noChangeAspect="1"/>
          </p:cNvPicPr>
          <p:nvPr/>
        </p:nvPicPr>
        <p:blipFill>
          <a:blip r:embed="rId6"/>
          <a:stretch>
            <a:fillRect/>
          </a:stretch>
        </p:blipFill>
        <p:spPr>
          <a:xfrm>
            <a:off x="5491399" y="2214504"/>
            <a:ext cx="2521112" cy="4142448"/>
          </a:xfrm>
          <a:prstGeom prst="rect">
            <a:avLst/>
          </a:prstGeom>
        </p:spPr>
      </p:pic>
      <p:pic>
        <p:nvPicPr>
          <p:cNvPr id="4" name="图片 3">
            <a:extLst>
              <a:ext uri="{FF2B5EF4-FFF2-40B4-BE49-F238E27FC236}">
                <a16:creationId xmlns:a16="http://schemas.microsoft.com/office/drawing/2014/main" id="{DDC1A6C0-0FAB-4729-AE30-CD7F368067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7340" y="2957818"/>
            <a:ext cx="2601507" cy="3710116"/>
          </a:xfrm>
          <a:prstGeom prst="rect">
            <a:avLst/>
          </a:prstGeom>
        </p:spPr>
      </p:pic>
    </p:spTree>
    <p:custDataLst>
      <p:tags r:id="rId1"/>
    </p:custDataLst>
    <p:extLst>
      <p:ext uri="{BB962C8B-B14F-4D97-AF65-F5344CB8AC3E}">
        <p14:creationId xmlns:p14="http://schemas.microsoft.com/office/powerpoint/2010/main" val="2999040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可发库存处理（运输处）</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6" name="文本框 5">
            <a:extLst>
              <a:ext uri="{FF2B5EF4-FFF2-40B4-BE49-F238E27FC236}">
                <a16:creationId xmlns:a16="http://schemas.microsoft.com/office/drawing/2014/main" id="{0B249338-5B22-42A8-BBA5-54AD08CFA9E1}"/>
              </a:ext>
            </a:extLst>
          </p:cNvPr>
          <p:cNvSpPr txBox="1"/>
          <p:nvPr/>
        </p:nvSpPr>
        <p:spPr>
          <a:xfrm>
            <a:off x="571501" y="954741"/>
            <a:ext cx="7806017" cy="2053383"/>
          </a:xfrm>
          <a:prstGeom prst="rect">
            <a:avLst/>
          </a:prstGeom>
          <a:noFill/>
        </p:spPr>
        <p:txBody>
          <a:bodyPr wrap="square" rtlCol="0">
            <a:spAutoFit/>
          </a:bodyPr>
          <a:lstStyle/>
          <a:p>
            <a:pPr marL="285750" marR="0" lvl="0" indent="-285750" algn="l" defTabSz="914400" rtl="0" eaLnBrk="1" fontAlgn="auto" latinLnBrk="0" hangingPunct="1">
              <a:lnSpc>
                <a:spcPct val="130000"/>
              </a:lnSpc>
              <a:buClrTx/>
              <a:buSzTx/>
              <a:buFont typeface="Wingdings" panose="05000000000000000000" pitchFamily="2" charset="2"/>
              <a:buChar char="ü"/>
              <a:tabLst/>
              <a:defRPr/>
            </a:pPr>
            <a:r>
              <a:rPr lang="zh-CN" altLang="en-US" sz="2000" dirty="0">
                <a:solidFill>
                  <a:prstClr val="black"/>
                </a:solidFill>
                <a:cs typeface="+mn-ea"/>
                <a:sym typeface="+mn-lt"/>
              </a:rPr>
              <a:t>根据明细表，按“城市”、“终点”、“品名”汇总出“优先发运”、“</a:t>
            </a:r>
            <a:r>
              <a:rPr lang="en-US" altLang="zh-CN" sz="2000" dirty="0">
                <a:solidFill>
                  <a:prstClr val="black"/>
                </a:solidFill>
                <a:cs typeface="+mn-ea"/>
                <a:sym typeface="+mn-lt"/>
              </a:rPr>
              <a:t>0</a:t>
            </a:r>
            <a:r>
              <a:rPr lang="zh-CN" altLang="en-US" sz="2000" dirty="0">
                <a:solidFill>
                  <a:prstClr val="black"/>
                </a:solidFill>
                <a:cs typeface="+mn-ea"/>
                <a:sym typeface="+mn-lt"/>
              </a:rPr>
              <a:t>点库存”、“资源量”</a:t>
            </a:r>
            <a:endParaRPr lang="en-US" altLang="zh-CN" sz="2000" dirty="0">
              <a:solidFill>
                <a:prstClr val="black"/>
              </a:solidFill>
              <a:cs typeface="+mn-ea"/>
              <a:sym typeface="+mn-lt"/>
            </a:endParaRPr>
          </a:p>
          <a:p>
            <a:pPr marL="285750" marR="0" lvl="0" indent="-285750" algn="l" defTabSz="914400" rtl="0" eaLnBrk="1" fontAlgn="auto" latinLnBrk="0" hangingPunct="1">
              <a:lnSpc>
                <a:spcPct val="130000"/>
              </a:lnSpc>
              <a:buClrTx/>
              <a:buSzTx/>
              <a:buFont typeface="Wingdings" panose="05000000000000000000" pitchFamily="2" charset="2"/>
              <a:buChar char="ü"/>
              <a:tabLst/>
              <a:defRPr/>
            </a:pPr>
            <a:r>
              <a:rPr lang="zh-CN" altLang="en-US" sz="2000" dirty="0">
                <a:solidFill>
                  <a:prstClr val="black"/>
                </a:solidFill>
                <a:cs typeface="+mn-ea"/>
                <a:sym typeface="+mn-lt"/>
              </a:rPr>
              <a:t>根据前一日的“中标量”（等于投标运力），计算出“剩余待招标库存”，并人工调整“招标计划量”，并按城市汇总出“招标计划量汇总”</a:t>
            </a:r>
          </a:p>
        </p:txBody>
      </p:sp>
      <p:pic>
        <p:nvPicPr>
          <p:cNvPr id="3" name="图片 2">
            <a:extLst>
              <a:ext uri="{FF2B5EF4-FFF2-40B4-BE49-F238E27FC236}">
                <a16:creationId xmlns:a16="http://schemas.microsoft.com/office/drawing/2014/main" id="{09FE1033-9BA1-4BBB-9886-5AFFD801281A}"/>
              </a:ext>
            </a:extLst>
          </p:cNvPr>
          <p:cNvPicPr>
            <a:picLocks noChangeAspect="1"/>
          </p:cNvPicPr>
          <p:nvPr/>
        </p:nvPicPr>
        <p:blipFill>
          <a:blip r:embed="rId6"/>
          <a:stretch>
            <a:fillRect/>
          </a:stretch>
        </p:blipFill>
        <p:spPr>
          <a:xfrm>
            <a:off x="571501" y="3284050"/>
            <a:ext cx="7900147" cy="3011931"/>
          </a:xfrm>
          <a:prstGeom prst="rect">
            <a:avLst/>
          </a:prstGeom>
        </p:spPr>
      </p:pic>
    </p:spTree>
    <p:custDataLst>
      <p:tags r:id="rId1"/>
    </p:custDataLst>
    <p:extLst>
      <p:ext uri="{BB962C8B-B14F-4D97-AF65-F5344CB8AC3E}">
        <p14:creationId xmlns:p14="http://schemas.microsoft.com/office/powerpoint/2010/main" val="157063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可发库存处理（运输处）</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6" name="文本框 5">
            <a:extLst>
              <a:ext uri="{FF2B5EF4-FFF2-40B4-BE49-F238E27FC236}">
                <a16:creationId xmlns:a16="http://schemas.microsoft.com/office/drawing/2014/main" id="{0B249338-5B22-42A8-BBA5-54AD08CFA9E1}"/>
              </a:ext>
            </a:extLst>
          </p:cNvPr>
          <p:cNvSpPr txBox="1"/>
          <p:nvPr/>
        </p:nvSpPr>
        <p:spPr>
          <a:xfrm>
            <a:off x="571501" y="954741"/>
            <a:ext cx="8115300" cy="1653273"/>
          </a:xfrm>
          <a:prstGeom prst="rect">
            <a:avLst/>
          </a:prstGeom>
          <a:noFill/>
        </p:spPr>
        <p:txBody>
          <a:bodyPr wrap="square" rtlCol="0">
            <a:spAutoFit/>
          </a:bodyPr>
          <a:lstStyle/>
          <a:p>
            <a:pPr marL="285750" indent="-285750">
              <a:lnSpc>
                <a:spcPct val="130000"/>
              </a:lnSpc>
              <a:spcBef>
                <a:spcPct val="0"/>
              </a:spcBef>
              <a:spcAft>
                <a:spcPct val="0"/>
              </a:spcAft>
              <a:buFont typeface="Wingdings" panose="05000000000000000000" pitchFamily="2" charset="2"/>
              <a:buChar char="ü"/>
              <a:defRPr/>
            </a:pPr>
            <a:r>
              <a:rPr lang="zh-CN" altLang="en-US" sz="2000" dirty="0">
                <a:solidFill>
                  <a:prstClr val="black"/>
                </a:solidFill>
                <a:cs typeface="+mn-ea"/>
                <a:sym typeface="+mn-lt"/>
              </a:rPr>
              <a:t>“招标计划量”在“剩余待招标库存”基础上进行调整</a:t>
            </a:r>
            <a:endParaRPr lang="en-US" altLang="zh-CN" sz="2000" dirty="0">
              <a:solidFill>
                <a:prstClr val="black"/>
              </a:solidFill>
              <a:cs typeface="+mn-ea"/>
              <a:sym typeface="+mn-lt"/>
            </a:endParaRPr>
          </a:p>
          <a:p>
            <a:pPr marL="285750" marR="0" lvl="0" indent="-285750" algn="l" defTabSz="914400" rtl="0" eaLnBrk="1" fontAlgn="auto" latinLnBrk="0" hangingPunct="1">
              <a:lnSpc>
                <a:spcPct val="130000"/>
              </a:lnSpc>
              <a:spcBef>
                <a:spcPct val="0"/>
              </a:spcBef>
              <a:spcAft>
                <a:spcPct val="0"/>
              </a:spcAft>
              <a:buClrTx/>
              <a:buSzTx/>
              <a:buFont typeface="Wingdings" panose="05000000000000000000" pitchFamily="2" charset="2"/>
              <a:buChar char="ü"/>
              <a:tabLst/>
              <a:defRPr/>
            </a:pPr>
            <a:r>
              <a:rPr lang="zh-CN" altLang="en-US" sz="2000" dirty="0">
                <a:solidFill>
                  <a:prstClr val="black"/>
                </a:solidFill>
                <a:cs typeface="+mn-ea"/>
                <a:sym typeface="+mn-lt"/>
              </a:rPr>
              <a:t>人工调整“招标计划量”的规则</a:t>
            </a:r>
            <a:r>
              <a:rPr lang="en-US" altLang="zh-CN" sz="2000" dirty="0">
                <a:solidFill>
                  <a:prstClr val="black"/>
                </a:solidFill>
                <a:cs typeface="+mn-ea"/>
                <a:sym typeface="+mn-lt"/>
              </a:rPr>
              <a:t>1</a:t>
            </a:r>
          </a:p>
          <a:p>
            <a:pPr marL="800100" lvl="1" indent="-342900">
              <a:lnSpc>
                <a:spcPct val="130000"/>
              </a:lnSpc>
              <a:spcBef>
                <a:spcPct val="0"/>
              </a:spcBef>
              <a:spcAft>
                <a:spcPct val="0"/>
              </a:spcAft>
              <a:buFont typeface="Arial" panose="020B0604020202020204" pitchFamily="34" charset="0"/>
              <a:buChar char="•"/>
            </a:pPr>
            <a:r>
              <a:rPr lang="zh-CN" altLang="en-US" sz="2000" dirty="0">
                <a:cs typeface="+mn-ea"/>
                <a:sym typeface="+mn-lt"/>
              </a:rPr>
              <a:t>部分流向，前一天提供已找车吨位，需移除（主要是李玉军提供的滨州大载车）</a:t>
            </a:r>
            <a:endParaRPr lang="zh-CN" altLang="en-US" sz="2000" dirty="0">
              <a:solidFill>
                <a:prstClr val="black"/>
              </a:solidFill>
              <a:cs typeface="+mn-ea"/>
              <a:sym typeface="+mn-lt"/>
            </a:endParaRPr>
          </a:p>
        </p:txBody>
      </p:sp>
      <p:pic>
        <p:nvPicPr>
          <p:cNvPr id="2" name="图片 1">
            <a:extLst>
              <a:ext uri="{FF2B5EF4-FFF2-40B4-BE49-F238E27FC236}">
                <a16:creationId xmlns:a16="http://schemas.microsoft.com/office/drawing/2014/main" id="{7F1474DB-C1D1-4FF7-8874-059DE66A07D7}"/>
              </a:ext>
            </a:extLst>
          </p:cNvPr>
          <p:cNvPicPr>
            <a:picLocks noChangeAspect="1"/>
          </p:cNvPicPr>
          <p:nvPr/>
        </p:nvPicPr>
        <p:blipFill>
          <a:blip r:embed="rId6"/>
          <a:stretch>
            <a:fillRect/>
          </a:stretch>
        </p:blipFill>
        <p:spPr>
          <a:xfrm>
            <a:off x="490818" y="3135939"/>
            <a:ext cx="8281084" cy="1005755"/>
          </a:xfrm>
          <a:prstGeom prst="rect">
            <a:avLst/>
          </a:prstGeom>
        </p:spPr>
      </p:pic>
    </p:spTree>
    <p:custDataLst>
      <p:tags r:id="rId1"/>
    </p:custDataLst>
    <p:extLst>
      <p:ext uri="{BB962C8B-B14F-4D97-AF65-F5344CB8AC3E}">
        <p14:creationId xmlns:p14="http://schemas.microsoft.com/office/powerpoint/2010/main" val="4121084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grpSp>
        <p:nvGrpSpPr>
          <p:cNvPr id="3" name="组合 2">
            <a:extLst>
              <a:ext uri="{FF2B5EF4-FFF2-40B4-BE49-F238E27FC236}">
                <a16:creationId xmlns:a16="http://schemas.microsoft.com/office/drawing/2014/main" id="{6CC34149-2741-428E-B47F-BB95CEF4CB51}"/>
              </a:ext>
            </a:extLst>
          </p:cNvPr>
          <p:cNvGrpSpPr/>
          <p:nvPr/>
        </p:nvGrpSpPr>
        <p:grpSpPr>
          <a:xfrm>
            <a:off x="2394204" y="2226224"/>
            <a:ext cx="3421652" cy="575290"/>
            <a:chOff x="2394204" y="2593066"/>
            <a:chExt cx="3421652" cy="575290"/>
          </a:xfrm>
        </p:grpSpPr>
        <p:sp>
          <p:nvSpPr>
            <p:cNvPr id="31" name="矩形 30">
              <a:extLst>
                <a:ext uri="{FF2B5EF4-FFF2-40B4-BE49-F238E27FC236}">
                  <a16:creationId xmlns:a16="http://schemas.microsoft.com/office/drawing/2014/main" id="{20B45733-48D4-4621-8B86-A7471A643FD3}"/>
                </a:ext>
              </a:extLst>
            </p:cNvPr>
            <p:cNvSpPr/>
            <p:nvPr/>
          </p:nvSpPr>
          <p:spPr>
            <a:xfrm>
              <a:off x="2394204" y="2593066"/>
              <a:ext cx="807720" cy="569595"/>
            </a:xfrm>
            <a:prstGeom prst="rect">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33" name="文本框 32">
              <a:extLst>
                <a:ext uri="{FF2B5EF4-FFF2-40B4-BE49-F238E27FC236}">
                  <a16:creationId xmlns:a16="http://schemas.microsoft.com/office/drawing/2014/main" id="{8E05C465-0945-48F0-90DE-144147D40A8A}"/>
                </a:ext>
              </a:extLst>
            </p:cNvPr>
            <p:cNvSpPr txBox="1"/>
            <p:nvPr/>
          </p:nvSpPr>
          <p:spPr>
            <a:xfrm>
              <a:off x="2433574" y="2645136"/>
              <a:ext cx="65278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cs typeface="+mn-ea"/>
                  <a:sym typeface="+mn-lt"/>
                </a:rPr>
                <a:t>02</a:t>
              </a:r>
              <a:endParaRPr lang="zh-CN" altLang="en-US" sz="2800" b="1" dirty="0">
                <a:solidFill>
                  <a:schemeClr val="bg1"/>
                </a:solidFill>
                <a:cs typeface="+mn-ea"/>
                <a:sym typeface="+mn-lt"/>
              </a:endParaRPr>
            </a:p>
          </p:txBody>
        </p:sp>
        <p:grpSp>
          <p:nvGrpSpPr>
            <p:cNvPr id="34" name="组合 33">
              <a:extLst>
                <a:ext uri="{FF2B5EF4-FFF2-40B4-BE49-F238E27FC236}">
                  <a16:creationId xmlns:a16="http://schemas.microsoft.com/office/drawing/2014/main" id="{FE6E6700-A957-4FC2-96A1-9C5F99531B39}"/>
                </a:ext>
              </a:extLst>
            </p:cNvPr>
            <p:cNvGrpSpPr/>
            <p:nvPr/>
          </p:nvGrpSpPr>
          <p:grpSpPr>
            <a:xfrm>
              <a:off x="3516247" y="2593066"/>
              <a:ext cx="2299609" cy="569813"/>
              <a:chOff x="2519032" y="1780041"/>
              <a:chExt cx="5547769" cy="880693"/>
            </a:xfrm>
          </p:grpSpPr>
          <p:sp>
            <p:nvSpPr>
              <p:cNvPr id="35" name="矩形 7">
                <a:extLst>
                  <a:ext uri="{FF2B5EF4-FFF2-40B4-BE49-F238E27FC236}">
                    <a16:creationId xmlns:a16="http://schemas.microsoft.com/office/drawing/2014/main" id="{DC3DD6F5-F9DD-4664-AE3B-78F8F27BA9A7}"/>
                  </a:ext>
                </a:extLst>
              </p:cNvPr>
              <p:cNvSpPr/>
              <p:nvPr/>
            </p:nvSpPr>
            <p:spPr>
              <a:xfrm>
                <a:off x="2519032" y="1780041"/>
                <a:ext cx="5547769" cy="880693"/>
              </a:xfrm>
              <a:prstGeom prst="homePlate">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dirty="0">
                  <a:solidFill>
                    <a:schemeClr val="bg1"/>
                  </a:solidFill>
                  <a:cs typeface="+mn-ea"/>
                  <a:sym typeface="+mn-lt"/>
                </a:endParaRPr>
              </a:p>
            </p:txBody>
          </p:sp>
          <p:sp>
            <p:nvSpPr>
              <p:cNvPr id="36" name="文本框 35">
                <a:extLst>
                  <a:ext uri="{FF2B5EF4-FFF2-40B4-BE49-F238E27FC236}">
                    <a16:creationId xmlns:a16="http://schemas.microsoft.com/office/drawing/2014/main" id="{B7DC3833-2D33-473F-BD06-C7C77D64E4C4}"/>
                  </a:ext>
                </a:extLst>
              </p:cNvPr>
              <p:cNvSpPr txBox="1"/>
              <p:nvPr/>
            </p:nvSpPr>
            <p:spPr>
              <a:xfrm>
                <a:off x="2584639" y="1960727"/>
                <a:ext cx="4785586" cy="618403"/>
              </a:xfrm>
              <a:prstGeom prst="rect">
                <a:avLst/>
              </a:prstGeom>
              <a:noFill/>
            </p:spPr>
            <p:txBody>
              <a:bodyPr wrap="square" rtlCol="0">
                <a:spAutoFit/>
                <a:scene3d>
                  <a:camera prst="orthographicFront"/>
                  <a:lightRig rig="threePt" dir="t"/>
                </a:scene3d>
                <a:sp3d contourW="12700"/>
              </a:bodyPr>
              <a:lstStyle>
                <a:defPPr>
                  <a:defRPr lang="zh-CN"/>
                </a:defPPr>
                <a:lvl1pPr algn="dist">
                  <a:defRPr sz="2000" b="1">
                    <a:solidFill>
                      <a:schemeClr val="bg1"/>
                    </a:solidFill>
                    <a:latin typeface="思源宋体" panose="02020400000000000000" pitchFamily="18" charset="-122"/>
                    <a:ea typeface="思源宋体" panose="02020400000000000000" pitchFamily="18" charset="-122"/>
                  </a:defRPr>
                </a:lvl1pPr>
              </a:lstStyle>
              <a:p>
                <a:r>
                  <a:rPr lang="zh-CN" altLang="en-US" dirty="0">
                    <a:latin typeface="+mn-lt"/>
                    <a:ea typeface="+mn-ea"/>
                    <a:cs typeface="+mn-ea"/>
                    <a:sym typeface="+mn-lt"/>
                  </a:rPr>
                  <a:t>可发库存解读</a:t>
                </a:r>
              </a:p>
            </p:txBody>
          </p:sp>
        </p:grpSp>
      </p:grpSp>
      <p:grpSp>
        <p:nvGrpSpPr>
          <p:cNvPr id="4" name="组合 3">
            <a:extLst>
              <a:ext uri="{FF2B5EF4-FFF2-40B4-BE49-F238E27FC236}">
                <a16:creationId xmlns:a16="http://schemas.microsoft.com/office/drawing/2014/main" id="{8011E36C-CF74-46D8-928E-728FF8D772BA}"/>
              </a:ext>
            </a:extLst>
          </p:cNvPr>
          <p:cNvGrpSpPr/>
          <p:nvPr/>
        </p:nvGrpSpPr>
        <p:grpSpPr>
          <a:xfrm>
            <a:off x="2393569" y="2949159"/>
            <a:ext cx="4316513" cy="569661"/>
            <a:chOff x="2393569" y="3539658"/>
            <a:chExt cx="4316513" cy="569661"/>
          </a:xfrm>
        </p:grpSpPr>
        <p:sp>
          <p:nvSpPr>
            <p:cNvPr id="38" name="矩形 37">
              <a:extLst>
                <a:ext uri="{FF2B5EF4-FFF2-40B4-BE49-F238E27FC236}">
                  <a16:creationId xmlns:a16="http://schemas.microsoft.com/office/drawing/2014/main" id="{4FAE9522-8E16-4A19-9C84-41ABE524C776}"/>
                </a:ext>
              </a:extLst>
            </p:cNvPr>
            <p:cNvSpPr/>
            <p:nvPr/>
          </p:nvSpPr>
          <p:spPr>
            <a:xfrm>
              <a:off x="2393569" y="3539658"/>
              <a:ext cx="808355" cy="569595"/>
            </a:xfrm>
            <a:prstGeom prst="rect">
              <a:avLst/>
            </a:prstGeom>
            <a:solidFill>
              <a:srgbClr val="4472C4"/>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41" name="文本框 40">
              <a:extLst>
                <a:ext uri="{FF2B5EF4-FFF2-40B4-BE49-F238E27FC236}">
                  <a16:creationId xmlns:a16="http://schemas.microsoft.com/office/drawing/2014/main" id="{333A6CEB-4B06-482F-97C1-2BCAF5481C53}"/>
                </a:ext>
              </a:extLst>
            </p:cNvPr>
            <p:cNvSpPr txBox="1"/>
            <p:nvPr/>
          </p:nvSpPr>
          <p:spPr>
            <a:xfrm>
              <a:off x="2432939" y="3567598"/>
              <a:ext cx="652780" cy="594202"/>
            </a:xfrm>
            <a:prstGeom prst="rect">
              <a:avLst/>
            </a:prstGeom>
            <a:noFill/>
          </p:spPr>
          <p:txBody>
            <a:bodyPr wrap="square" rtlCol="0">
              <a:spAutoFit/>
              <a:scene3d>
                <a:camera prst="orthographicFront"/>
                <a:lightRig rig="threePt" dir="t"/>
              </a:scene3d>
              <a:sp3d contourW="12700"/>
            </a:bodyPr>
            <a:lstStyle>
              <a:defPPr>
                <a:defRPr lang="zh-CN"/>
              </a:defPPr>
              <a:lvl1pPr algn="ctr">
                <a:defRPr sz="2800" b="1">
                  <a:solidFill>
                    <a:schemeClr val="bg1"/>
                  </a:solidFill>
                  <a:cs typeface="+mn-ea"/>
                </a:defRPr>
              </a:lvl1pPr>
            </a:lstStyle>
            <a:p>
              <a:r>
                <a:rPr lang="en-US" altLang="zh-CN" dirty="0">
                  <a:sym typeface="+mn-lt"/>
                </a:rPr>
                <a:t>03</a:t>
              </a:r>
              <a:endParaRPr lang="zh-CN" altLang="en-US" dirty="0">
                <a:sym typeface="+mn-lt"/>
              </a:endParaRPr>
            </a:p>
          </p:txBody>
        </p:sp>
        <p:grpSp>
          <p:nvGrpSpPr>
            <p:cNvPr id="42" name="组合 41">
              <a:extLst>
                <a:ext uri="{FF2B5EF4-FFF2-40B4-BE49-F238E27FC236}">
                  <a16:creationId xmlns:a16="http://schemas.microsoft.com/office/drawing/2014/main" id="{6BE03B96-2F72-4902-9F25-6250D89B2072}"/>
                </a:ext>
              </a:extLst>
            </p:cNvPr>
            <p:cNvGrpSpPr/>
            <p:nvPr/>
          </p:nvGrpSpPr>
          <p:grpSpPr>
            <a:xfrm>
              <a:off x="3516247" y="3539660"/>
              <a:ext cx="3193835" cy="569659"/>
              <a:chOff x="2519032" y="2898671"/>
              <a:chExt cx="9518849" cy="880692"/>
            </a:xfrm>
            <a:solidFill>
              <a:srgbClr val="4472C4"/>
            </a:solidFill>
          </p:grpSpPr>
          <p:sp>
            <p:nvSpPr>
              <p:cNvPr id="43" name="矩形 8">
                <a:extLst>
                  <a:ext uri="{FF2B5EF4-FFF2-40B4-BE49-F238E27FC236}">
                    <a16:creationId xmlns:a16="http://schemas.microsoft.com/office/drawing/2014/main" id="{A0E639E3-BBE4-4161-8456-01823EC856EF}"/>
                  </a:ext>
                </a:extLst>
              </p:cNvPr>
              <p:cNvSpPr/>
              <p:nvPr/>
            </p:nvSpPr>
            <p:spPr>
              <a:xfrm>
                <a:off x="2519032" y="2898671"/>
                <a:ext cx="9518849" cy="880692"/>
              </a:xfrm>
              <a:prstGeom prst="homePlate">
                <a:avLst/>
              </a:prstGeom>
              <a:solidFill>
                <a:srgbClr val="4472C4"/>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44" name="文本框 43">
                <a:extLst>
                  <a:ext uri="{FF2B5EF4-FFF2-40B4-BE49-F238E27FC236}">
                    <a16:creationId xmlns:a16="http://schemas.microsoft.com/office/drawing/2014/main" id="{6A596AB9-F817-4C51-95FA-0CC98A1A0717}"/>
                  </a:ext>
                </a:extLst>
              </p:cNvPr>
              <p:cNvSpPr txBox="1"/>
              <p:nvPr/>
            </p:nvSpPr>
            <p:spPr>
              <a:xfrm>
                <a:off x="2673428" y="3050689"/>
                <a:ext cx="9364453" cy="618569"/>
              </a:xfrm>
              <a:prstGeom prst="rect">
                <a:avLst/>
              </a:prstGeom>
              <a:noFill/>
            </p:spPr>
            <p:txBody>
              <a:bodyPr wrap="square" rtlCol="0">
                <a:spAutoFit/>
                <a:scene3d>
                  <a:camera prst="orthographicFront"/>
                  <a:lightRig rig="threePt" dir="t"/>
                </a:scene3d>
                <a:sp3d contourW="12700"/>
              </a:bodyPr>
              <a:lstStyle>
                <a:defPPr>
                  <a:defRPr lang="zh-CN"/>
                </a:defPPr>
                <a:lvl1pPr algn="dist">
                  <a:defRPr sz="2000" b="1">
                    <a:solidFill>
                      <a:schemeClr val="bg1"/>
                    </a:solidFill>
                    <a:latin typeface="思源宋体" panose="02020400000000000000" pitchFamily="18" charset="-122"/>
                    <a:ea typeface="思源宋体" panose="02020400000000000000" pitchFamily="18" charset="-122"/>
                  </a:defRPr>
                </a:lvl1pPr>
              </a:lstStyle>
              <a:p>
                <a:r>
                  <a:rPr lang="zh-CN" altLang="en-US" dirty="0">
                    <a:latin typeface="+mn-lt"/>
                    <a:ea typeface="+mn-ea"/>
                    <a:cs typeface="+mn-ea"/>
                    <a:sym typeface="+mn-lt"/>
                  </a:rPr>
                  <a:t>可发库存处理（运输处）</a:t>
                </a:r>
              </a:p>
            </p:txBody>
          </p:sp>
        </p:grpSp>
      </p:grpSp>
      <p:sp>
        <p:nvSpPr>
          <p:cNvPr id="45" name="文本框 44">
            <a:extLst>
              <a:ext uri="{FF2B5EF4-FFF2-40B4-BE49-F238E27FC236}">
                <a16:creationId xmlns:a16="http://schemas.microsoft.com/office/drawing/2014/main" id="{38E397EF-9C07-4EC7-9805-C22063ABDDBC}"/>
              </a:ext>
            </a:extLst>
          </p:cNvPr>
          <p:cNvSpPr txBox="1"/>
          <p:nvPr/>
        </p:nvSpPr>
        <p:spPr>
          <a:xfrm>
            <a:off x="7058025" y="118745"/>
            <a:ext cx="1537335" cy="813556"/>
          </a:xfrm>
          <a:prstGeom prst="rect">
            <a:avLst/>
          </a:prstGeom>
          <a:noFill/>
        </p:spPr>
        <p:txBody>
          <a:bodyPr wrap="square" rtlCol="0">
            <a:spAutoFit/>
            <a:scene3d>
              <a:camera prst="orthographicFront"/>
              <a:lightRig rig="threePt" dir="t"/>
            </a:scene3d>
            <a:sp3d contourW="12700"/>
          </a:bodyPr>
          <a:lstStyle/>
          <a:p>
            <a:pPr algn="dist">
              <a:lnSpc>
                <a:spcPct val="130000"/>
              </a:lnSpc>
            </a:pPr>
            <a:r>
              <a:rPr lang="zh-CN" altLang="en-US" sz="4000" b="1" dirty="0">
                <a:cs typeface="+mn-ea"/>
                <a:sym typeface="+mn-lt"/>
              </a:rPr>
              <a:t>目录</a:t>
            </a:r>
          </a:p>
        </p:txBody>
      </p:sp>
      <p:sp>
        <p:nvSpPr>
          <p:cNvPr id="46" name="文本框 45">
            <a:extLst>
              <a:ext uri="{FF2B5EF4-FFF2-40B4-BE49-F238E27FC236}">
                <a16:creationId xmlns:a16="http://schemas.microsoft.com/office/drawing/2014/main" id="{20C73CA7-CA04-4766-9099-1758E22EF0E8}"/>
              </a:ext>
            </a:extLst>
          </p:cNvPr>
          <p:cNvSpPr txBox="1"/>
          <p:nvPr/>
        </p:nvSpPr>
        <p:spPr>
          <a:xfrm>
            <a:off x="6466840" y="870585"/>
            <a:ext cx="2128520" cy="379078"/>
          </a:xfrm>
          <a:prstGeom prst="rect">
            <a:avLst/>
          </a:prstGeom>
          <a:noFill/>
        </p:spPr>
        <p:txBody>
          <a:bodyPr wrap="square" rtlCol="0">
            <a:spAutoFit/>
            <a:scene3d>
              <a:camera prst="orthographicFront"/>
              <a:lightRig rig="threePt" dir="t"/>
            </a:scene3d>
            <a:sp3d contourW="12700"/>
          </a:bodyPr>
          <a:lstStyle/>
          <a:p>
            <a:pPr algn="dist">
              <a:lnSpc>
                <a:spcPct val="130000"/>
              </a:lnSpc>
            </a:pPr>
            <a:r>
              <a:rPr lang="en-US" altLang="zh-CN" sz="1600" dirty="0">
                <a:cs typeface="+mn-ea"/>
                <a:sym typeface="+mn-lt"/>
              </a:rPr>
              <a:t>CONTENTS</a:t>
            </a:r>
          </a:p>
        </p:txBody>
      </p:sp>
      <p:pic>
        <p:nvPicPr>
          <p:cNvPr id="48" name="图片 47" descr="资源 9">
            <a:extLst>
              <a:ext uri="{FF2B5EF4-FFF2-40B4-BE49-F238E27FC236}">
                <a16:creationId xmlns:a16="http://schemas.microsoft.com/office/drawing/2014/main" id="{D1F7B932-D86B-4E03-A319-8DAD03D8E82C}"/>
              </a:ext>
            </a:extLst>
          </p:cNvPr>
          <p:cNvPicPr>
            <a:picLocks noChangeAspect="1"/>
          </p:cNvPicPr>
          <p:nvPr/>
        </p:nvPicPr>
        <p:blipFill>
          <a:blip r:embed="rId4"/>
          <a:stretch>
            <a:fillRect/>
          </a:stretch>
        </p:blipFill>
        <p:spPr>
          <a:xfrm>
            <a:off x="307975" y="274320"/>
            <a:ext cx="1807210" cy="396240"/>
          </a:xfrm>
          <a:prstGeom prst="rect">
            <a:avLst/>
          </a:prstGeom>
        </p:spPr>
      </p:pic>
      <p:grpSp>
        <p:nvGrpSpPr>
          <p:cNvPr id="2" name="组合 1">
            <a:extLst>
              <a:ext uri="{FF2B5EF4-FFF2-40B4-BE49-F238E27FC236}">
                <a16:creationId xmlns:a16="http://schemas.microsoft.com/office/drawing/2014/main" id="{FFB7665F-485A-4878-B0E0-9A1AFD1EC9CC}"/>
              </a:ext>
            </a:extLst>
          </p:cNvPr>
          <p:cNvGrpSpPr/>
          <p:nvPr/>
        </p:nvGrpSpPr>
        <p:grpSpPr>
          <a:xfrm>
            <a:off x="2393569" y="1507669"/>
            <a:ext cx="3422287" cy="569660"/>
            <a:chOff x="2393569" y="1837124"/>
            <a:chExt cx="3422287" cy="569660"/>
          </a:xfrm>
        </p:grpSpPr>
        <p:sp>
          <p:nvSpPr>
            <p:cNvPr id="49" name="矩形 48">
              <a:extLst>
                <a:ext uri="{FF2B5EF4-FFF2-40B4-BE49-F238E27FC236}">
                  <a16:creationId xmlns:a16="http://schemas.microsoft.com/office/drawing/2014/main" id="{9513D386-88EE-406F-A1EB-F74BDA1C8BAC}"/>
                </a:ext>
              </a:extLst>
            </p:cNvPr>
            <p:cNvSpPr/>
            <p:nvPr/>
          </p:nvSpPr>
          <p:spPr>
            <a:xfrm>
              <a:off x="2393569" y="1837124"/>
              <a:ext cx="808355" cy="569595"/>
            </a:xfrm>
            <a:prstGeom prst="rect">
              <a:avLst/>
            </a:prstGeom>
            <a:solidFill>
              <a:srgbClr val="4472C4"/>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50" name="文本框 49">
              <a:extLst>
                <a:ext uri="{FF2B5EF4-FFF2-40B4-BE49-F238E27FC236}">
                  <a16:creationId xmlns:a16="http://schemas.microsoft.com/office/drawing/2014/main" id="{FDC0380E-D451-4FE3-8B4E-9DB76A033865}"/>
                </a:ext>
              </a:extLst>
            </p:cNvPr>
            <p:cNvSpPr txBox="1"/>
            <p:nvPr/>
          </p:nvSpPr>
          <p:spPr>
            <a:xfrm>
              <a:off x="2432939" y="1865064"/>
              <a:ext cx="652780" cy="523220"/>
            </a:xfrm>
            <a:prstGeom prst="rect">
              <a:avLst/>
            </a:prstGeom>
            <a:solidFill>
              <a:srgbClr val="4472C4"/>
            </a:solidFill>
          </p:spPr>
          <p:txBody>
            <a:bodyPr wrap="square" rtlCol="0">
              <a:spAutoFit/>
              <a:scene3d>
                <a:camera prst="orthographicFront"/>
                <a:lightRig rig="threePt" dir="t"/>
              </a:scene3d>
              <a:sp3d contourW="12700"/>
            </a:bodyPr>
            <a:lstStyle/>
            <a:p>
              <a:pPr algn="ctr"/>
              <a:r>
                <a:rPr lang="en-US" altLang="zh-CN" sz="2800" b="1" dirty="0">
                  <a:solidFill>
                    <a:schemeClr val="bg1"/>
                  </a:solidFill>
                  <a:cs typeface="+mn-ea"/>
                  <a:sym typeface="+mn-lt"/>
                </a:rPr>
                <a:t>01</a:t>
              </a:r>
              <a:endParaRPr lang="zh-CN" altLang="en-US" sz="2800" b="1" dirty="0">
                <a:solidFill>
                  <a:schemeClr val="bg1"/>
                </a:solidFill>
                <a:cs typeface="+mn-ea"/>
                <a:sym typeface="+mn-lt"/>
              </a:endParaRPr>
            </a:p>
          </p:txBody>
        </p:sp>
        <p:grpSp>
          <p:nvGrpSpPr>
            <p:cNvPr id="51" name="组合 50">
              <a:extLst>
                <a:ext uri="{FF2B5EF4-FFF2-40B4-BE49-F238E27FC236}">
                  <a16:creationId xmlns:a16="http://schemas.microsoft.com/office/drawing/2014/main" id="{277ECB69-F9EB-4545-B85A-069E9EC625B0}"/>
                </a:ext>
              </a:extLst>
            </p:cNvPr>
            <p:cNvGrpSpPr/>
            <p:nvPr/>
          </p:nvGrpSpPr>
          <p:grpSpPr>
            <a:xfrm>
              <a:off x="3516248" y="1837125"/>
              <a:ext cx="2299608" cy="569659"/>
              <a:chOff x="2519032" y="2898671"/>
              <a:chExt cx="6853713" cy="880693"/>
            </a:xfrm>
            <a:solidFill>
              <a:srgbClr val="4472C4"/>
            </a:solidFill>
          </p:grpSpPr>
          <p:sp>
            <p:nvSpPr>
              <p:cNvPr id="53" name="矩形 8">
                <a:extLst>
                  <a:ext uri="{FF2B5EF4-FFF2-40B4-BE49-F238E27FC236}">
                    <a16:creationId xmlns:a16="http://schemas.microsoft.com/office/drawing/2014/main" id="{37BC935C-30DB-4D40-949E-C1DBA5EEB873}"/>
                  </a:ext>
                </a:extLst>
              </p:cNvPr>
              <p:cNvSpPr/>
              <p:nvPr/>
            </p:nvSpPr>
            <p:spPr>
              <a:xfrm>
                <a:off x="2519032" y="2898671"/>
                <a:ext cx="6853713" cy="880693"/>
              </a:xfrm>
              <a:prstGeom prst="homePlate">
                <a:avLst/>
              </a:prstGeom>
              <a:grp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54" name="文本框 53">
                <a:extLst>
                  <a:ext uri="{FF2B5EF4-FFF2-40B4-BE49-F238E27FC236}">
                    <a16:creationId xmlns:a16="http://schemas.microsoft.com/office/drawing/2014/main" id="{975F5005-665E-4755-84C1-9986D7C8EEC5}"/>
                  </a:ext>
                </a:extLst>
              </p:cNvPr>
              <p:cNvSpPr txBox="1"/>
              <p:nvPr/>
            </p:nvSpPr>
            <p:spPr>
              <a:xfrm>
                <a:off x="2604998" y="3050689"/>
                <a:ext cx="5954579" cy="701045"/>
              </a:xfrm>
              <a:prstGeom prst="rect">
                <a:avLst/>
              </a:prstGeom>
              <a:noFill/>
            </p:spPr>
            <p:txBody>
              <a:bodyPr wrap="square" rtlCol="0">
                <a:spAutoFit/>
                <a:scene3d>
                  <a:camera prst="orthographicFront"/>
                  <a:lightRig rig="threePt" dir="t"/>
                </a:scene3d>
                <a:sp3d contourW="12700"/>
              </a:bodyPr>
              <a:lstStyle>
                <a:defPPr>
                  <a:defRPr lang="zh-CN"/>
                </a:defPPr>
                <a:lvl1pPr algn="dist">
                  <a:defRPr sz="2000" b="1">
                    <a:solidFill>
                      <a:schemeClr val="bg1"/>
                    </a:solidFill>
                    <a:cs typeface="+mn-ea"/>
                  </a:defRPr>
                </a:lvl1pPr>
              </a:lstStyle>
              <a:p>
                <a:r>
                  <a:rPr lang="zh-CN" altLang="en-US" dirty="0">
                    <a:sym typeface="+mn-lt"/>
                  </a:rPr>
                  <a:t>整体业务流程</a:t>
                </a:r>
              </a:p>
            </p:txBody>
          </p:sp>
        </p:grpSp>
      </p:grpSp>
      <p:grpSp>
        <p:nvGrpSpPr>
          <p:cNvPr id="5" name="组合 4">
            <a:extLst>
              <a:ext uri="{FF2B5EF4-FFF2-40B4-BE49-F238E27FC236}">
                <a16:creationId xmlns:a16="http://schemas.microsoft.com/office/drawing/2014/main" id="{D19CA59F-EE32-4545-A8A3-54DC7ECE8275}"/>
              </a:ext>
            </a:extLst>
          </p:cNvPr>
          <p:cNvGrpSpPr/>
          <p:nvPr/>
        </p:nvGrpSpPr>
        <p:grpSpPr>
          <a:xfrm>
            <a:off x="2393569" y="3667713"/>
            <a:ext cx="4612349" cy="646272"/>
            <a:chOff x="2393569" y="4544947"/>
            <a:chExt cx="4612349" cy="646272"/>
          </a:xfrm>
        </p:grpSpPr>
        <p:sp>
          <p:nvSpPr>
            <p:cNvPr id="69" name="矩形 68">
              <a:extLst>
                <a:ext uri="{FF2B5EF4-FFF2-40B4-BE49-F238E27FC236}">
                  <a16:creationId xmlns:a16="http://schemas.microsoft.com/office/drawing/2014/main" id="{A6595FCC-7433-438E-BA9F-40B3CC7C7C65}"/>
                </a:ext>
              </a:extLst>
            </p:cNvPr>
            <p:cNvSpPr/>
            <p:nvPr/>
          </p:nvSpPr>
          <p:spPr>
            <a:xfrm>
              <a:off x="2393569" y="4544947"/>
              <a:ext cx="807720" cy="569595"/>
            </a:xfrm>
            <a:prstGeom prst="rect">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70" name="文本框 69">
              <a:extLst>
                <a:ext uri="{FF2B5EF4-FFF2-40B4-BE49-F238E27FC236}">
                  <a16:creationId xmlns:a16="http://schemas.microsoft.com/office/drawing/2014/main" id="{E2349CD3-BEDE-470A-8CED-3F203DF0B31F}"/>
                </a:ext>
              </a:extLst>
            </p:cNvPr>
            <p:cNvSpPr txBox="1"/>
            <p:nvPr/>
          </p:nvSpPr>
          <p:spPr>
            <a:xfrm>
              <a:off x="2432939" y="4597017"/>
              <a:ext cx="652780" cy="594202"/>
            </a:xfrm>
            <a:prstGeom prst="rect">
              <a:avLst/>
            </a:prstGeom>
            <a:noFill/>
          </p:spPr>
          <p:txBody>
            <a:bodyPr wrap="square" rtlCol="0">
              <a:spAutoFit/>
              <a:scene3d>
                <a:camera prst="orthographicFront"/>
                <a:lightRig rig="threePt" dir="t"/>
              </a:scene3d>
              <a:sp3d contourW="12700"/>
            </a:bodyPr>
            <a:lstStyle>
              <a:defPPr>
                <a:defRPr lang="zh-CN"/>
              </a:defPPr>
              <a:lvl1pPr algn="ctr">
                <a:defRPr sz="2800" b="1">
                  <a:solidFill>
                    <a:schemeClr val="bg1"/>
                  </a:solidFill>
                  <a:cs typeface="+mn-ea"/>
                </a:defRPr>
              </a:lvl1pPr>
            </a:lstStyle>
            <a:p>
              <a:r>
                <a:rPr lang="en-US" altLang="zh-CN" dirty="0">
                  <a:sym typeface="+mn-lt"/>
                </a:rPr>
                <a:t>04</a:t>
              </a:r>
              <a:endParaRPr lang="zh-CN" altLang="en-US" dirty="0">
                <a:sym typeface="+mn-lt"/>
              </a:endParaRPr>
            </a:p>
          </p:txBody>
        </p:sp>
        <p:grpSp>
          <p:nvGrpSpPr>
            <p:cNvPr id="71" name="组合 70">
              <a:extLst>
                <a:ext uri="{FF2B5EF4-FFF2-40B4-BE49-F238E27FC236}">
                  <a16:creationId xmlns:a16="http://schemas.microsoft.com/office/drawing/2014/main" id="{846AF738-19E3-442A-B24E-C92CE38A9562}"/>
                </a:ext>
              </a:extLst>
            </p:cNvPr>
            <p:cNvGrpSpPr/>
            <p:nvPr/>
          </p:nvGrpSpPr>
          <p:grpSpPr>
            <a:xfrm>
              <a:off x="3515612" y="4544949"/>
              <a:ext cx="3490306" cy="569814"/>
              <a:chOff x="2519032" y="1780041"/>
              <a:chExt cx="8420306" cy="880693"/>
            </a:xfrm>
          </p:grpSpPr>
          <p:sp>
            <p:nvSpPr>
              <p:cNvPr id="72" name="矩形 7">
                <a:extLst>
                  <a:ext uri="{FF2B5EF4-FFF2-40B4-BE49-F238E27FC236}">
                    <a16:creationId xmlns:a16="http://schemas.microsoft.com/office/drawing/2014/main" id="{F842AD7E-D247-49A5-A7AE-B761D56BF798}"/>
                  </a:ext>
                </a:extLst>
              </p:cNvPr>
              <p:cNvSpPr/>
              <p:nvPr/>
            </p:nvSpPr>
            <p:spPr>
              <a:xfrm>
                <a:off x="2519032" y="1780041"/>
                <a:ext cx="8420306" cy="880693"/>
              </a:xfrm>
              <a:prstGeom prst="homePlate">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dirty="0">
                  <a:solidFill>
                    <a:schemeClr val="bg1"/>
                  </a:solidFill>
                  <a:cs typeface="+mn-ea"/>
                  <a:sym typeface="+mn-lt"/>
                </a:endParaRPr>
              </a:p>
            </p:txBody>
          </p:sp>
          <p:sp>
            <p:nvSpPr>
              <p:cNvPr id="73" name="文本框 72">
                <a:extLst>
                  <a:ext uri="{FF2B5EF4-FFF2-40B4-BE49-F238E27FC236}">
                    <a16:creationId xmlns:a16="http://schemas.microsoft.com/office/drawing/2014/main" id="{3BB087DC-6307-4999-AA81-8B6C2973323F}"/>
                  </a:ext>
                </a:extLst>
              </p:cNvPr>
              <p:cNvSpPr txBox="1"/>
              <p:nvPr/>
            </p:nvSpPr>
            <p:spPr>
              <a:xfrm>
                <a:off x="2584637" y="1960727"/>
                <a:ext cx="7916748" cy="618402"/>
              </a:xfrm>
              <a:prstGeom prst="rect">
                <a:avLst/>
              </a:prstGeom>
              <a:noFill/>
            </p:spPr>
            <p:txBody>
              <a:bodyPr wrap="square" rtlCol="0">
                <a:spAutoFit/>
                <a:scene3d>
                  <a:camera prst="orthographicFront"/>
                  <a:lightRig rig="threePt" dir="t"/>
                </a:scene3d>
                <a:sp3d contourW="12700"/>
              </a:bodyPr>
              <a:lstStyle>
                <a:defPPr>
                  <a:defRPr lang="zh-CN"/>
                </a:defPPr>
                <a:lvl1pPr algn="dist">
                  <a:defRPr sz="2000" b="1">
                    <a:solidFill>
                      <a:schemeClr val="bg1"/>
                    </a:solidFill>
                    <a:latin typeface="思源宋体" panose="02020400000000000000" pitchFamily="18" charset="-122"/>
                    <a:ea typeface="思源宋体" panose="02020400000000000000" pitchFamily="18" charset="-122"/>
                  </a:defRPr>
                </a:lvl1pPr>
              </a:lstStyle>
              <a:p>
                <a:r>
                  <a:rPr lang="zh-CN" altLang="en-US" dirty="0">
                    <a:latin typeface="+mn-lt"/>
                    <a:ea typeface="+mn-ea"/>
                    <a:cs typeface="+mn-ea"/>
                    <a:sym typeface="+mn-lt"/>
                  </a:rPr>
                  <a:t>可发库存处理（物流总调）</a:t>
                </a:r>
              </a:p>
            </p:txBody>
          </p:sp>
        </p:grpSp>
      </p:grpSp>
      <p:grpSp>
        <p:nvGrpSpPr>
          <p:cNvPr id="7" name="组合 6">
            <a:extLst>
              <a:ext uri="{FF2B5EF4-FFF2-40B4-BE49-F238E27FC236}">
                <a16:creationId xmlns:a16="http://schemas.microsoft.com/office/drawing/2014/main" id="{4650B200-D7D1-4E00-A567-C94228E9D181}"/>
              </a:ext>
            </a:extLst>
          </p:cNvPr>
          <p:cNvGrpSpPr/>
          <p:nvPr/>
        </p:nvGrpSpPr>
        <p:grpSpPr>
          <a:xfrm>
            <a:off x="2392934" y="4390648"/>
            <a:ext cx="3792713" cy="569659"/>
            <a:chOff x="2392934" y="4390648"/>
            <a:chExt cx="3792713" cy="569659"/>
          </a:xfrm>
        </p:grpSpPr>
        <p:sp>
          <p:nvSpPr>
            <p:cNvPr id="74" name="矩形 73">
              <a:extLst>
                <a:ext uri="{FF2B5EF4-FFF2-40B4-BE49-F238E27FC236}">
                  <a16:creationId xmlns:a16="http://schemas.microsoft.com/office/drawing/2014/main" id="{CA093872-CF6F-4320-BFE7-9B8DAFF5A28D}"/>
                </a:ext>
              </a:extLst>
            </p:cNvPr>
            <p:cNvSpPr/>
            <p:nvPr/>
          </p:nvSpPr>
          <p:spPr>
            <a:xfrm>
              <a:off x="2392934" y="4390648"/>
              <a:ext cx="808355" cy="569595"/>
            </a:xfrm>
            <a:prstGeom prst="rect">
              <a:avLst/>
            </a:prstGeom>
            <a:solidFill>
              <a:srgbClr val="4472C4"/>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75" name="文本框 74">
              <a:extLst>
                <a:ext uri="{FF2B5EF4-FFF2-40B4-BE49-F238E27FC236}">
                  <a16:creationId xmlns:a16="http://schemas.microsoft.com/office/drawing/2014/main" id="{4D4BE9D4-3C0C-463F-98CA-41D7C30BCC16}"/>
                </a:ext>
              </a:extLst>
            </p:cNvPr>
            <p:cNvSpPr txBox="1"/>
            <p:nvPr/>
          </p:nvSpPr>
          <p:spPr>
            <a:xfrm>
              <a:off x="2432304" y="4418588"/>
              <a:ext cx="652780" cy="594202"/>
            </a:xfrm>
            <a:prstGeom prst="rect">
              <a:avLst/>
            </a:prstGeom>
            <a:solidFill>
              <a:srgbClr val="4472C4"/>
            </a:solidFill>
          </p:spPr>
          <p:txBody>
            <a:bodyPr wrap="square" rtlCol="0">
              <a:spAutoFit/>
              <a:scene3d>
                <a:camera prst="orthographicFront"/>
                <a:lightRig rig="threePt" dir="t"/>
              </a:scene3d>
              <a:sp3d contourW="12700"/>
            </a:bodyPr>
            <a:lstStyle>
              <a:defPPr>
                <a:defRPr lang="zh-CN"/>
              </a:defPPr>
              <a:lvl1pPr algn="ctr">
                <a:defRPr sz="2800" b="1">
                  <a:solidFill>
                    <a:schemeClr val="bg1"/>
                  </a:solidFill>
                  <a:cs typeface="+mn-ea"/>
                </a:defRPr>
              </a:lvl1pPr>
            </a:lstStyle>
            <a:p>
              <a:r>
                <a:rPr lang="en-US" altLang="zh-CN" dirty="0">
                  <a:sym typeface="+mn-lt"/>
                </a:rPr>
                <a:t>05</a:t>
              </a:r>
              <a:endParaRPr lang="zh-CN" altLang="en-US" dirty="0">
                <a:sym typeface="+mn-lt"/>
              </a:endParaRPr>
            </a:p>
          </p:txBody>
        </p:sp>
        <p:grpSp>
          <p:nvGrpSpPr>
            <p:cNvPr id="76" name="组合 75">
              <a:extLst>
                <a:ext uri="{FF2B5EF4-FFF2-40B4-BE49-F238E27FC236}">
                  <a16:creationId xmlns:a16="http://schemas.microsoft.com/office/drawing/2014/main" id="{0F13B501-03FE-47DA-9CC2-7506422657DC}"/>
                </a:ext>
              </a:extLst>
            </p:cNvPr>
            <p:cNvGrpSpPr/>
            <p:nvPr/>
          </p:nvGrpSpPr>
          <p:grpSpPr>
            <a:xfrm>
              <a:off x="3515612" y="4390648"/>
              <a:ext cx="2670035" cy="569659"/>
              <a:chOff x="2519032" y="2898671"/>
              <a:chExt cx="6432562" cy="880693"/>
            </a:xfrm>
            <a:solidFill>
              <a:srgbClr val="4472C4"/>
            </a:solidFill>
          </p:grpSpPr>
          <p:sp>
            <p:nvSpPr>
              <p:cNvPr id="77" name="矩形 8">
                <a:extLst>
                  <a:ext uri="{FF2B5EF4-FFF2-40B4-BE49-F238E27FC236}">
                    <a16:creationId xmlns:a16="http://schemas.microsoft.com/office/drawing/2014/main" id="{78D7643B-815A-41B1-A61D-66A0CF24986F}"/>
                  </a:ext>
                </a:extLst>
              </p:cNvPr>
              <p:cNvSpPr/>
              <p:nvPr/>
            </p:nvSpPr>
            <p:spPr>
              <a:xfrm>
                <a:off x="2519032" y="2898671"/>
                <a:ext cx="6432562" cy="880693"/>
              </a:xfrm>
              <a:prstGeom prst="homePlate">
                <a:avLst/>
              </a:prstGeom>
              <a:solidFill>
                <a:srgbClr val="4472C4"/>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78" name="文本框 77">
                <a:extLst>
                  <a:ext uri="{FF2B5EF4-FFF2-40B4-BE49-F238E27FC236}">
                    <a16:creationId xmlns:a16="http://schemas.microsoft.com/office/drawing/2014/main" id="{97C3BB90-1E54-45A1-864B-B589F762A8C7}"/>
                  </a:ext>
                </a:extLst>
              </p:cNvPr>
              <p:cNvSpPr txBox="1"/>
              <p:nvPr/>
            </p:nvSpPr>
            <p:spPr>
              <a:xfrm>
                <a:off x="2673431" y="3050689"/>
                <a:ext cx="5692897" cy="701045"/>
              </a:xfrm>
              <a:prstGeom prst="rect">
                <a:avLst/>
              </a:prstGeom>
              <a:noFill/>
            </p:spPr>
            <p:txBody>
              <a:bodyPr wrap="square" rtlCol="0">
                <a:spAutoFit/>
                <a:scene3d>
                  <a:camera prst="orthographicFront"/>
                  <a:lightRig rig="threePt" dir="t"/>
                </a:scene3d>
                <a:sp3d contourW="12700"/>
              </a:bodyPr>
              <a:lstStyle>
                <a:defPPr>
                  <a:defRPr lang="zh-CN"/>
                </a:defPPr>
                <a:lvl1pPr algn="dist">
                  <a:defRPr sz="2000" b="1">
                    <a:solidFill>
                      <a:schemeClr val="bg1"/>
                    </a:solidFill>
                    <a:cs typeface="+mn-ea"/>
                  </a:defRPr>
                </a:lvl1pPr>
              </a:lstStyle>
              <a:p>
                <a:r>
                  <a:rPr lang="zh-CN" altLang="en-US" dirty="0">
                    <a:sym typeface="+mn-lt"/>
                  </a:rPr>
                  <a:t>调度找车流程</a:t>
                </a:r>
              </a:p>
            </p:txBody>
          </p:sp>
        </p:grpSp>
      </p:grpSp>
      <p:grpSp>
        <p:nvGrpSpPr>
          <p:cNvPr id="37" name="组合 36">
            <a:extLst>
              <a:ext uri="{FF2B5EF4-FFF2-40B4-BE49-F238E27FC236}">
                <a16:creationId xmlns:a16="http://schemas.microsoft.com/office/drawing/2014/main" id="{0A2DE52E-8AD3-4EE8-8A89-ED2B5FE70F9F}"/>
              </a:ext>
            </a:extLst>
          </p:cNvPr>
          <p:cNvGrpSpPr/>
          <p:nvPr/>
        </p:nvGrpSpPr>
        <p:grpSpPr>
          <a:xfrm>
            <a:off x="2393569" y="5109202"/>
            <a:ext cx="3355050" cy="646272"/>
            <a:chOff x="2393569" y="4544947"/>
            <a:chExt cx="3355050" cy="646272"/>
          </a:xfrm>
        </p:grpSpPr>
        <p:sp>
          <p:nvSpPr>
            <p:cNvPr id="39" name="矩形 38">
              <a:extLst>
                <a:ext uri="{FF2B5EF4-FFF2-40B4-BE49-F238E27FC236}">
                  <a16:creationId xmlns:a16="http://schemas.microsoft.com/office/drawing/2014/main" id="{168AB4FF-6BAE-4580-9FCB-1ADB2C512E95}"/>
                </a:ext>
              </a:extLst>
            </p:cNvPr>
            <p:cNvSpPr/>
            <p:nvPr/>
          </p:nvSpPr>
          <p:spPr>
            <a:xfrm>
              <a:off x="2393569" y="4544947"/>
              <a:ext cx="807720" cy="569595"/>
            </a:xfrm>
            <a:prstGeom prst="rect">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40" name="文本框 39">
              <a:extLst>
                <a:ext uri="{FF2B5EF4-FFF2-40B4-BE49-F238E27FC236}">
                  <a16:creationId xmlns:a16="http://schemas.microsoft.com/office/drawing/2014/main" id="{1040FE11-1365-408E-A701-452E1319CC41}"/>
                </a:ext>
              </a:extLst>
            </p:cNvPr>
            <p:cNvSpPr txBox="1"/>
            <p:nvPr/>
          </p:nvSpPr>
          <p:spPr>
            <a:xfrm>
              <a:off x="2432939" y="4597017"/>
              <a:ext cx="652780" cy="594202"/>
            </a:xfrm>
            <a:prstGeom prst="rect">
              <a:avLst/>
            </a:prstGeom>
            <a:noFill/>
          </p:spPr>
          <p:txBody>
            <a:bodyPr wrap="square" rtlCol="0">
              <a:spAutoFit/>
              <a:scene3d>
                <a:camera prst="orthographicFront"/>
                <a:lightRig rig="threePt" dir="t"/>
              </a:scene3d>
              <a:sp3d contourW="12700"/>
            </a:bodyPr>
            <a:lstStyle>
              <a:defPPr>
                <a:defRPr lang="zh-CN"/>
              </a:defPPr>
              <a:lvl1pPr algn="ctr">
                <a:defRPr sz="2800" b="1">
                  <a:solidFill>
                    <a:schemeClr val="bg1"/>
                  </a:solidFill>
                  <a:cs typeface="+mn-ea"/>
                </a:defRPr>
              </a:lvl1pPr>
            </a:lstStyle>
            <a:p>
              <a:r>
                <a:rPr lang="en-US" altLang="zh-CN" dirty="0">
                  <a:sym typeface="+mn-lt"/>
                </a:rPr>
                <a:t>06</a:t>
              </a:r>
              <a:endParaRPr lang="zh-CN" altLang="en-US" dirty="0">
                <a:sym typeface="+mn-lt"/>
              </a:endParaRPr>
            </a:p>
          </p:txBody>
        </p:sp>
        <p:grpSp>
          <p:nvGrpSpPr>
            <p:cNvPr id="47" name="组合 46">
              <a:extLst>
                <a:ext uri="{FF2B5EF4-FFF2-40B4-BE49-F238E27FC236}">
                  <a16:creationId xmlns:a16="http://schemas.microsoft.com/office/drawing/2014/main" id="{4FF895A0-5687-4523-88A4-EDE4923EF1D3}"/>
                </a:ext>
              </a:extLst>
            </p:cNvPr>
            <p:cNvGrpSpPr/>
            <p:nvPr/>
          </p:nvGrpSpPr>
          <p:grpSpPr>
            <a:xfrm>
              <a:off x="3515612" y="4544947"/>
              <a:ext cx="2233007" cy="569813"/>
              <a:chOff x="2519032" y="1780041"/>
              <a:chExt cx="5387092" cy="880693"/>
            </a:xfrm>
          </p:grpSpPr>
          <p:sp>
            <p:nvSpPr>
              <p:cNvPr id="52" name="矩形 7">
                <a:extLst>
                  <a:ext uri="{FF2B5EF4-FFF2-40B4-BE49-F238E27FC236}">
                    <a16:creationId xmlns:a16="http://schemas.microsoft.com/office/drawing/2014/main" id="{B99C5DFD-9DDA-4AFB-8721-FFC99EE237E6}"/>
                  </a:ext>
                </a:extLst>
              </p:cNvPr>
              <p:cNvSpPr/>
              <p:nvPr/>
            </p:nvSpPr>
            <p:spPr>
              <a:xfrm>
                <a:off x="2519032" y="1780041"/>
                <a:ext cx="5387092" cy="880693"/>
              </a:xfrm>
              <a:prstGeom prst="homePlate">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dirty="0">
                  <a:solidFill>
                    <a:schemeClr val="bg1"/>
                  </a:solidFill>
                  <a:cs typeface="+mn-ea"/>
                  <a:sym typeface="+mn-lt"/>
                </a:endParaRPr>
              </a:p>
            </p:txBody>
          </p:sp>
          <p:sp>
            <p:nvSpPr>
              <p:cNvPr id="55" name="文本框 54">
                <a:extLst>
                  <a:ext uri="{FF2B5EF4-FFF2-40B4-BE49-F238E27FC236}">
                    <a16:creationId xmlns:a16="http://schemas.microsoft.com/office/drawing/2014/main" id="{B3D33209-AD4E-4481-B4CC-7FEA0739EBB6}"/>
                  </a:ext>
                </a:extLst>
              </p:cNvPr>
              <p:cNvSpPr txBox="1"/>
              <p:nvPr/>
            </p:nvSpPr>
            <p:spPr>
              <a:xfrm>
                <a:off x="2584639" y="1960727"/>
                <a:ext cx="4672664" cy="618403"/>
              </a:xfrm>
              <a:prstGeom prst="rect">
                <a:avLst/>
              </a:prstGeom>
              <a:noFill/>
            </p:spPr>
            <p:txBody>
              <a:bodyPr wrap="square" rtlCol="0">
                <a:spAutoFit/>
                <a:scene3d>
                  <a:camera prst="orthographicFront"/>
                  <a:lightRig rig="threePt" dir="t"/>
                </a:scene3d>
                <a:sp3d contourW="12700"/>
              </a:bodyPr>
              <a:lstStyle>
                <a:defPPr>
                  <a:defRPr lang="zh-CN"/>
                </a:defPPr>
                <a:lvl1pPr algn="dist">
                  <a:defRPr sz="2000" b="1">
                    <a:solidFill>
                      <a:schemeClr val="bg1"/>
                    </a:solidFill>
                    <a:latin typeface="思源宋体" panose="02020400000000000000" pitchFamily="18" charset="-122"/>
                    <a:ea typeface="思源宋体" panose="02020400000000000000" pitchFamily="18" charset="-122"/>
                  </a:defRPr>
                </a:lvl1pPr>
              </a:lstStyle>
              <a:p>
                <a:r>
                  <a:rPr lang="zh-CN" altLang="en-US" dirty="0">
                    <a:latin typeface="+mn-lt"/>
                    <a:ea typeface="+mn-ea"/>
                    <a:cs typeface="+mn-ea"/>
                    <a:sym typeface="+mn-lt"/>
                  </a:rPr>
                  <a:t>开单流程</a:t>
                </a:r>
              </a:p>
            </p:txBody>
          </p:sp>
        </p:grpSp>
      </p:grpSp>
      <p:grpSp>
        <p:nvGrpSpPr>
          <p:cNvPr id="56" name="组合 55">
            <a:extLst>
              <a:ext uri="{FF2B5EF4-FFF2-40B4-BE49-F238E27FC236}">
                <a16:creationId xmlns:a16="http://schemas.microsoft.com/office/drawing/2014/main" id="{273D539D-E068-4FE4-A5EC-99BB34673879}"/>
              </a:ext>
            </a:extLst>
          </p:cNvPr>
          <p:cNvGrpSpPr/>
          <p:nvPr/>
        </p:nvGrpSpPr>
        <p:grpSpPr>
          <a:xfrm>
            <a:off x="2392934" y="5832139"/>
            <a:ext cx="3496878" cy="569659"/>
            <a:chOff x="2392934" y="5368698"/>
            <a:chExt cx="3496878" cy="569659"/>
          </a:xfrm>
        </p:grpSpPr>
        <p:sp>
          <p:nvSpPr>
            <p:cNvPr id="57" name="矩形 56">
              <a:extLst>
                <a:ext uri="{FF2B5EF4-FFF2-40B4-BE49-F238E27FC236}">
                  <a16:creationId xmlns:a16="http://schemas.microsoft.com/office/drawing/2014/main" id="{A682E86A-8113-4FED-A7E4-212FB927269A}"/>
                </a:ext>
              </a:extLst>
            </p:cNvPr>
            <p:cNvSpPr/>
            <p:nvPr/>
          </p:nvSpPr>
          <p:spPr>
            <a:xfrm>
              <a:off x="2392934" y="5368698"/>
              <a:ext cx="808355" cy="569595"/>
            </a:xfrm>
            <a:prstGeom prst="rect">
              <a:avLst/>
            </a:prstGeom>
            <a:solidFill>
              <a:srgbClr val="4472C4"/>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58" name="文本框 57">
              <a:extLst>
                <a:ext uri="{FF2B5EF4-FFF2-40B4-BE49-F238E27FC236}">
                  <a16:creationId xmlns:a16="http://schemas.microsoft.com/office/drawing/2014/main" id="{7F94516E-3A09-48C3-914F-7F831F950E17}"/>
                </a:ext>
              </a:extLst>
            </p:cNvPr>
            <p:cNvSpPr txBox="1"/>
            <p:nvPr/>
          </p:nvSpPr>
          <p:spPr>
            <a:xfrm>
              <a:off x="2432304" y="5396638"/>
              <a:ext cx="652780" cy="594202"/>
            </a:xfrm>
            <a:prstGeom prst="rect">
              <a:avLst/>
            </a:prstGeom>
            <a:solidFill>
              <a:srgbClr val="4472C4"/>
            </a:solidFill>
          </p:spPr>
          <p:txBody>
            <a:bodyPr wrap="square" rtlCol="0">
              <a:spAutoFit/>
              <a:scene3d>
                <a:camera prst="orthographicFront"/>
                <a:lightRig rig="threePt" dir="t"/>
              </a:scene3d>
              <a:sp3d contourW="12700"/>
            </a:bodyPr>
            <a:lstStyle>
              <a:defPPr>
                <a:defRPr lang="zh-CN"/>
              </a:defPPr>
              <a:lvl1pPr algn="ctr">
                <a:defRPr sz="2800" b="1">
                  <a:solidFill>
                    <a:schemeClr val="bg1"/>
                  </a:solidFill>
                  <a:cs typeface="+mn-ea"/>
                </a:defRPr>
              </a:lvl1pPr>
            </a:lstStyle>
            <a:p>
              <a:r>
                <a:rPr lang="en-US" altLang="zh-CN" dirty="0">
                  <a:sym typeface="+mn-lt"/>
                </a:rPr>
                <a:t>07</a:t>
              </a:r>
              <a:endParaRPr lang="zh-CN" altLang="en-US" dirty="0">
                <a:sym typeface="+mn-lt"/>
              </a:endParaRPr>
            </a:p>
          </p:txBody>
        </p:sp>
        <p:grpSp>
          <p:nvGrpSpPr>
            <p:cNvPr id="59" name="组合 58">
              <a:extLst>
                <a:ext uri="{FF2B5EF4-FFF2-40B4-BE49-F238E27FC236}">
                  <a16:creationId xmlns:a16="http://schemas.microsoft.com/office/drawing/2014/main" id="{39259E34-C122-422F-B743-0A8B30EAA68B}"/>
                </a:ext>
              </a:extLst>
            </p:cNvPr>
            <p:cNvGrpSpPr/>
            <p:nvPr/>
          </p:nvGrpSpPr>
          <p:grpSpPr>
            <a:xfrm>
              <a:off x="3515612" y="5368698"/>
              <a:ext cx="2374200" cy="569659"/>
              <a:chOff x="2519032" y="2898671"/>
              <a:chExt cx="7076023" cy="880693"/>
            </a:xfrm>
            <a:solidFill>
              <a:srgbClr val="4472C4"/>
            </a:solidFill>
          </p:grpSpPr>
          <p:sp>
            <p:nvSpPr>
              <p:cNvPr id="60" name="矩形 8">
                <a:extLst>
                  <a:ext uri="{FF2B5EF4-FFF2-40B4-BE49-F238E27FC236}">
                    <a16:creationId xmlns:a16="http://schemas.microsoft.com/office/drawing/2014/main" id="{EC9C3560-8E3A-4766-96BD-81694F497ED7}"/>
                  </a:ext>
                </a:extLst>
              </p:cNvPr>
              <p:cNvSpPr/>
              <p:nvPr/>
            </p:nvSpPr>
            <p:spPr>
              <a:xfrm>
                <a:off x="2519032" y="2898671"/>
                <a:ext cx="7076023" cy="880693"/>
              </a:xfrm>
              <a:prstGeom prst="homePlate">
                <a:avLst/>
              </a:prstGeom>
              <a:solidFill>
                <a:srgbClr val="4472C4"/>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lnSpc>
                    <a:spcPct val="130000"/>
                  </a:lnSpc>
                  <a:spcBef>
                    <a:spcPct val="0"/>
                  </a:spcBef>
                </a:pPr>
                <a:endParaRPr lang="zh-CN" altLang="en-US" b="1">
                  <a:solidFill>
                    <a:schemeClr val="bg1"/>
                  </a:solidFill>
                  <a:cs typeface="+mn-ea"/>
                  <a:sym typeface="+mn-lt"/>
                </a:endParaRPr>
              </a:p>
            </p:txBody>
          </p:sp>
          <p:sp>
            <p:nvSpPr>
              <p:cNvPr id="61" name="文本框 60">
                <a:extLst>
                  <a:ext uri="{FF2B5EF4-FFF2-40B4-BE49-F238E27FC236}">
                    <a16:creationId xmlns:a16="http://schemas.microsoft.com/office/drawing/2014/main" id="{924E1C95-617F-4421-AE13-11F8CC88BD9E}"/>
                  </a:ext>
                </a:extLst>
              </p:cNvPr>
              <p:cNvSpPr txBox="1"/>
              <p:nvPr/>
            </p:nvSpPr>
            <p:spPr>
              <a:xfrm>
                <a:off x="2673428" y="3050689"/>
                <a:ext cx="6200235" cy="618570"/>
              </a:xfrm>
              <a:prstGeom prst="rect">
                <a:avLst/>
              </a:prstGeom>
              <a:noFill/>
            </p:spPr>
            <p:txBody>
              <a:bodyPr wrap="square" rtlCol="0">
                <a:spAutoFit/>
                <a:scene3d>
                  <a:camera prst="orthographicFront"/>
                  <a:lightRig rig="threePt" dir="t"/>
                </a:scene3d>
                <a:sp3d contourW="12700"/>
              </a:bodyPr>
              <a:lstStyle>
                <a:defPPr>
                  <a:defRPr lang="zh-CN"/>
                </a:defPPr>
                <a:lvl1pPr algn="dist">
                  <a:defRPr sz="2000" b="1">
                    <a:solidFill>
                      <a:schemeClr val="bg1"/>
                    </a:solidFill>
                    <a:latin typeface="思源宋体" panose="02020400000000000000" pitchFamily="18" charset="-122"/>
                    <a:ea typeface="思源宋体" panose="02020400000000000000" pitchFamily="18" charset="-122"/>
                  </a:defRPr>
                </a:lvl1pPr>
              </a:lstStyle>
              <a:p>
                <a:r>
                  <a:rPr lang="zh-CN" altLang="en-US" dirty="0">
                    <a:latin typeface="+mn-lt"/>
                    <a:ea typeface="+mn-ea"/>
                    <a:cs typeface="+mn-ea"/>
                    <a:sym typeface="+mn-lt"/>
                  </a:rPr>
                  <a:t>流程优化目标</a:t>
                </a:r>
              </a:p>
            </p:txBody>
          </p:sp>
        </p:grpSp>
      </p:grpSp>
    </p:spTree>
    <p:custDataLst>
      <p:tags r:id="rId1"/>
    </p:custDataLst>
    <p:extLst>
      <p:ext uri="{BB962C8B-B14F-4D97-AF65-F5344CB8AC3E}">
        <p14:creationId xmlns:p14="http://schemas.microsoft.com/office/powerpoint/2010/main" val="2934949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可发库存处理（运输处）</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6" name="文本框 5">
            <a:extLst>
              <a:ext uri="{FF2B5EF4-FFF2-40B4-BE49-F238E27FC236}">
                <a16:creationId xmlns:a16="http://schemas.microsoft.com/office/drawing/2014/main" id="{0B249338-5B22-42A8-BBA5-54AD08CFA9E1}"/>
              </a:ext>
            </a:extLst>
          </p:cNvPr>
          <p:cNvSpPr txBox="1"/>
          <p:nvPr/>
        </p:nvSpPr>
        <p:spPr>
          <a:xfrm>
            <a:off x="571501" y="954741"/>
            <a:ext cx="8115300" cy="1251048"/>
          </a:xfrm>
          <a:prstGeom prst="rect">
            <a:avLst/>
          </a:prstGeom>
          <a:noFill/>
        </p:spPr>
        <p:txBody>
          <a:bodyPr wrap="square" rtlCol="0">
            <a:spAutoFit/>
          </a:bodyPr>
          <a:lstStyle/>
          <a:p>
            <a:pPr marL="285750" indent="-285750">
              <a:lnSpc>
                <a:spcPct val="130000"/>
              </a:lnSpc>
              <a:buFont typeface="Wingdings" panose="05000000000000000000" pitchFamily="2" charset="2"/>
              <a:buChar char="ü"/>
              <a:defRPr/>
            </a:pPr>
            <a:r>
              <a:rPr lang="zh-CN" altLang="en-US" sz="2000" dirty="0">
                <a:solidFill>
                  <a:prstClr val="black"/>
                </a:solidFill>
                <a:cs typeface="+mn-ea"/>
                <a:sym typeface="+mn-lt"/>
              </a:rPr>
              <a:t>人工调整“招标计划量”的规则</a:t>
            </a:r>
            <a:r>
              <a:rPr lang="en-US" altLang="zh-CN" sz="2000" dirty="0">
                <a:solidFill>
                  <a:prstClr val="black"/>
                </a:solidFill>
                <a:cs typeface="+mn-ea"/>
                <a:sym typeface="+mn-lt"/>
              </a:rPr>
              <a:t>2</a:t>
            </a:r>
          </a:p>
          <a:p>
            <a:pPr marL="742950" lvl="1" indent="-285750">
              <a:lnSpc>
                <a:spcPct val="130000"/>
              </a:lnSpc>
              <a:buFont typeface="Arial" panose="020B0604020202020204" pitchFamily="34" charset="0"/>
              <a:buChar char="•"/>
            </a:pPr>
            <a:r>
              <a:rPr lang="zh-CN" altLang="en-US" sz="2000" dirty="0">
                <a:cs typeface="+mn-ea"/>
                <a:sym typeface="+mn-lt"/>
              </a:rPr>
              <a:t>甩货根据是否有未完成订单，判断是否放出资源，并增加备注</a:t>
            </a:r>
            <a:endParaRPr lang="en-US" altLang="zh-CN" sz="2000" dirty="0">
              <a:cs typeface="+mn-ea"/>
              <a:sym typeface="+mn-lt"/>
            </a:endParaRPr>
          </a:p>
          <a:p>
            <a:pPr marL="742950" lvl="1" indent="-285750">
              <a:lnSpc>
                <a:spcPct val="130000"/>
              </a:lnSpc>
              <a:buFont typeface="Arial" panose="020B0604020202020204" pitchFamily="34" charset="0"/>
              <a:buChar char="•"/>
            </a:pPr>
            <a:endParaRPr lang="zh-CN" altLang="en-US" sz="2000" dirty="0">
              <a:solidFill>
                <a:prstClr val="black"/>
              </a:solidFill>
              <a:cs typeface="+mn-ea"/>
              <a:sym typeface="+mn-lt"/>
            </a:endParaRPr>
          </a:p>
        </p:txBody>
      </p:sp>
      <p:pic>
        <p:nvPicPr>
          <p:cNvPr id="4" name="图片 3">
            <a:extLst>
              <a:ext uri="{FF2B5EF4-FFF2-40B4-BE49-F238E27FC236}">
                <a16:creationId xmlns:a16="http://schemas.microsoft.com/office/drawing/2014/main" id="{4E72A81E-E8B7-4572-A667-458DE2353697}"/>
              </a:ext>
            </a:extLst>
          </p:cNvPr>
          <p:cNvPicPr>
            <a:picLocks noChangeAspect="1"/>
          </p:cNvPicPr>
          <p:nvPr/>
        </p:nvPicPr>
        <p:blipFill>
          <a:blip r:embed="rId6"/>
          <a:stretch>
            <a:fillRect/>
          </a:stretch>
        </p:blipFill>
        <p:spPr>
          <a:xfrm>
            <a:off x="655544" y="2934745"/>
            <a:ext cx="7832912" cy="988510"/>
          </a:xfrm>
          <a:prstGeom prst="rect">
            <a:avLst/>
          </a:prstGeom>
        </p:spPr>
      </p:pic>
    </p:spTree>
    <p:custDataLst>
      <p:tags r:id="rId1"/>
    </p:custDataLst>
    <p:extLst>
      <p:ext uri="{BB962C8B-B14F-4D97-AF65-F5344CB8AC3E}">
        <p14:creationId xmlns:p14="http://schemas.microsoft.com/office/powerpoint/2010/main" val="2016137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可发库存处理（运输处）</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6" name="文本框 5">
            <a:extLst>
              <a:ext uri="{FF2B5EF4-FFF2-40B4-BE49-F238E27FC236}">
                <a16:creationId xmlns:a16="http://schemas.microsoft.com/office/drawing/2014/main" id="{0B249338-5B22-42A8-BBA5-54AD08CFA9E1}"/>
              </a:ext>
            </a:extLst>
          </p:cNvPr>
          <p:cNvSpPr txBox="1"/>
          <p:nvPr/>
        </p:nvSpPr>
        <p:spPr>
          <a:xfrm>
            <a:off x="571501" y="954741"/>
            <a:ext cx="8115300" cy="1253164"/>
          </a:xfrm>
          <a:prstGeom prst="rect">
            <a:avLst/>
          </a:prstGeom>
          <a:noFill/>
        </p:spPr>
        <p:txBody>
          <a:bodyPr wrap="square" rtlCol="0">
            <a:spAutoFit/>
          </a:bodyPr>
          <a:lstStyle/>
          <a:p>
            <a:pPr marL="285750" indent="-285750">
              <a:lnSpc>
                <a:spcPct val="130000"/>
              </a:lnSpc>
              <a:buFont typeface="Wingdings" panose="05000000000000000000" pitchFamily="2" charset="2"/>
              <a:buChar char="ü"/>
              <a:defRPr/>
            </a:pPr>
            <a:r>
              <a:rPr lang="zh-CN" altLang="en-US" sz="2000" dirty="0">
                <a:solidFill>
                  <a:prstClr val="black"/>
                </a:solidFill>
                <a:cs typeface="+mn-ea"/>
                <a:sym typeface="+mn-lt"/>
              </a:rPr>
              <a:t>人工调整“招标计划量”的规则</a:t>
            </a:r>
            <a:r>
              <a:rPr lang="en-US" altLang="zh-CN" sz="2000" dirty="0">
                <a:solidFill>
                  <a:prstClr val="black"/>
                </a:solidFill>
                <a:cs typeface="+mn-ea"/>
                <a:sym typeface="+mn-lt"/>
              </a:rPr>
              <a:t>3</a:t>
            </a:r>
          </a:p>
          <a:p>
            <a:pPr marL="742950" lvl="1" indent="-285750">
              <a:lnSpc>
                <a:spcPct val="130000"/>
              </a:lnSpc>
              <a:buFont typeface="Arial" panose="020B0604020202020204" pitchFamily="34" charset="0"/>
              <a:buChar char="•"/>
            </a:pPr>
            <a:r>
              <a:rPr lang="zh-CN" altLang="en-US" sz="2000" dirty="0">
                <a:cs typeface="+mn-ea"/>
                <a:sym typeface="+mn-lt"/>
              </a:rPr>
              <a:t>对于运力不足流向，参考实际运力，适当减少招标量</a:t>
            </a:r>
            <a:endParaRPr lang="en-US" altLang="zh-CN" sz="2000" dirty="0">
              <a:cs typeface="+mn-ea"/>
              <a:sym typeface="+mn-lt"/>
            </a:endParaRPr>
          </a:p>
          <a:p>
            <a:pPr marL="742950" lvl="1" indent="-285750">
              <a:lnSpc>
                <a:spcPct val="130000"/>
              </a:lnSpc>
              <a:buFont typeface="Arial" panose="020B0604020202020204" pitchFamily="34" charset="0"/>
              <a:buChar char="•"/>
            </a:pPr>
            <a:r>
              <a:rPr lang="zh-CN" altLang="en-US" sz="2000" dirty="0">
                <a:solidFill>
                  <a:prstClr val="black"/>
                </a:solidFill>
                <a:cs typeface="+mn-ea"/>
                <a:sym typeface="+mn-lt"/>
              </a:rPr>
              <a:t>按</a:t>
            </a:r>
            <a:r>
              <a:rPr lang="en-US" altLang="zh-CN" sz="2000" dirty="0">
                <a:solidFill>
                  <a:prstClr val="black"/>
                </a:solidFill>
                <a:cs typeface="+mn-ea"/>
                <a:sym typeface="+mn-lt"/>
              </a:rPr>
              <a:t>32</a:t>
            </a:r>
            <a:r>
              <a:rPr lang="zh-CN" altLang="en-US" sz="2000" dirty="0">
                <a:solidFill>
                  <a:prstClr val="black"/>
                </a:solidFill>
                <a:cs typeface="+mn-ea"/>
                <a:sym typeface="+mn-lt"/>
              </a:rPr>
              <a:t>吨整数倍调整</a:t>
            </a:r>
          </a:p>
        </p:txBody>
      </p:sp>
      <p:pic>
        <p:nvPicPr>
          <p:cNvPr id="3" name="图片 2">
            <a:extLst>
              <a:ext uri="{FF2B5EF4-FFF2-40B4-BE49-F238E27FC236}">
                <a16:creationId xmlns:a16="http://schemas.microsoft.com/office/drawing/2014/main" id="{F2EC3390-39BA-4A13-A614-A4C16F1DD9B4}"/>
              </a:ext>
            </a:extLst>
          </p:cNvPr>
          <p:cNvPicPr>
            <a:picLocks noChangeAspect="1"/>
          </p:cNvPicPr>
          <p:nvPr/>
        </p:nvPicPr>
        <p:blipFill>
          <a:blip r:embed="rId6"/>
          <a:stretch>
            <a:fillRect/>
          </a:stretch>
        </p:blipFill>
        <p:spPr>
          <a:xfrm>
            <a:off x="571501" y="3078116"/>
            <a:ext cx="7463118" cy="594718"/>
          </a:xfrm>
          <a:prstGeom prst="rect">
            <a:avLst/>
          </a:prstGeom>
        </p:spPr>
      </p:pic>
    </p:spTree>
    <p:custDataLst>
      <p:tags r:id="rId1"/>
    </p:custDataLst>
    <p:extLst>
      <p:ext uri="{BB962C8B-B14F-4D97-AF65-F5344CB8AC3E}">
        <p14:creationId xmlns:p14="http://schemas.microsoft.com/office/powerpoint/2010/main" val="940022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可发库存处理（运输处）</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6" name="文本框 5">
            <a:extLst>
              <a:ext uri="{FF2B5EF4-FFF2-40B4-BE49-F238E27FC236}">
                <a16:creationId xmlns:a16="http://schemas.microsoft.com/office/drawing/2014/main" id="{0B249338-5B22-42A8-BBA5-54AD08CFA9E1}"/>
              </a:ext>
            </a:extLst>
          </p:cNvPr>
          <p:cNvSpPr txBox="1"/>
          <p:nvPr/>
        </p:nvSpPr>
        <p:spPr>
          <a:xfrm>
            <a:off x="571501" y="954741"/>
            <a:ext cx="8115300" cy="452945"/>
          </a:xfrm>
          <a:prstGeom prst="rect">
            <a:avLst/>
          </a:prstGeom>
          <a:noFill/>
        </p:spPr>
        <p:txBody>
          <a:bodyPr wrap="square" rtlCol="0">
            <a:spAutoFit/>
          </a:bodyPr>
          <a:lstStyle/>
          <a:p>
            <a:pPr marL="285750" marR="0" lvl="0" indent="-285750" algn="l" defTabSz="914400" rtl="0" eaLnBrk="1" fontAlgn="auto" latinLnBrk="0" hangingPunct="1">
              <a:lnSpc>
                <a:spcPct val="130000"/>
              </a:lnSpc>
              <a:buClrTx/>
              <a:buSzTx/>
              <a:buFont typeface="Wingdings" panose="05000000000000000000" pitchFamily="2" charset="2"/>
              <a:buChar char="ü"/>
              <a:tabLst/>
              <a:defRPr/>
            </a:pPr>
            <a:r>
              <a:rPr lang="zh-CN" altLang="en-US" sz="2000" dirty="0">
                <a:solidFill>
                  <a:prstClr val="black"/>
                </a:solidFill>
                <a:cs typeface="+mn-ea"/>
                <a:sym typeface="+mn-lt"/>
              </a:rPr>
              <a:t>最后形成：招标计划及</a:t>
            </a:r>
            <a:r>
              <a:rPr lang="en-US" altLang="zh-CN" sz="2000" dirty="0">
                <a:solidFill>
                  <a:prstClr val="black"/>
                </a:solidFill>
                <a:cs typeface="+mn-ea"/>
                <a:sym typeface="+mn-lt"/>
              </a:rPr>
              <a:t>0</a:t>
            </a:r>
            <a:r>
              <a:rPr lang="zh-CN" altLang="en-US" sz="2000" dirty="0">
                <a:solidFill>
                  <a:prstClr val="black"/>
                </a:solidFill>
                <a:cs typeface="+mn-ea"/>
                <a:sym typeface="+mn-lt"/>
              </a:rPr>
              <a:t>点资源统计表</a:t>
            </a:r>
            <a:r>
              <a:rPr lang="en-US" altLang="zh-CN" sz="2000" dirty="0">
                <a:solidFill>
                  <a:prstClr val="black"/>
                </a:solidFill>
                <a:cs typeface="+mn-ea"/>
                <a:sym typeface="+mn-lt"/>
              </a:rPr>
              <a:t>XX</a:t>
            </a:r>
            <a:r>
              <a:rPr lang="zh-CN" altLang="en-US" sz="2000" dirty="0">
                <a:solidFill>
                  <a:prstClr val="black"/>
                </a:solidFill>
                <a:cs typeface="+mn-ea"/>
                <a:sym typeface="+mn-lt"/>
              </a:rPr>
              <a:t>日</a:t>
            </a:r>
            <a:r>
              <a:rPr lang="en-US" altLang="zh-CN" sz="2000" dirty="0">
                <a:solidFill>
                  <a:prstClr val="black"/>
                </a:solidFill>
                <a:cs typeface="+mn-ea"/>
                <a:sym typeface="+mn-lt"/>
              </a:rPr>
              <a:t>.</a:t>
            </a:r>
            <a:r>
              <a:rPr lang="en-US" altLang="zh-CN" sz="2000" dirty="0" err="1">
                <a:solidFill>
                  <a:prstClr val="black"/>
                </a:solidFill>
                <a:cs typeface="+mn-ea"/>
                <a:sym typeface="+mn-lt"/>
              </a:rPr>
              <a:t>xls</a:t>
            </a:r>
            <a:r>
              <a:rPr lang="zh-CN" altLang="en-US" sz="2000" dirty="0">
                <a:solidFill>
                  <a:prstClr val="black"/>
                </a:solidFill>
                <a:cs typeface="+mn-ea"/>
                <a:sym typeface="+mn-lt"/>
              </a:rPr>
              <a:t>给到物流调度（潘杰）</a:t>
            </a:r>
            <a:endParaRPr lang="en-US" altLang="zh-CN" sz="2000" dirty="0">
              <a:solidFill>
                <a:prstClr val="black"/>
              </a:solidFill>
              <a:cs typeface="+mn-ea"/>
              <a:sym typeface="+mn-lt"/>
            </a:endParaRPr>
          </a:p>
        </p:txBody>
      </p:sp>
      <p:pic>
        <p:nvPicPr>
          <p:cNvPr id="3" name="图片 2">
            <a:extLst>
              <a:ext uri="{FF2B5EF4-FFF2-40B4-BE49-F238E27FC236}">
                <a16:creationId xmlns:a16="http://schemas.microsoft.com/office/drawing/2014/main" id="{C21B4478-2890-4B2A-8DAB-86A431B32304}"/>
              </a:ext>
            </a:extLst>
          </p:cNvPr>
          <p:cNvPicPr>
            <a:picLocks noChangeAspect="1"/>
          </p:cNvPicPr>
          <p:nvPr/>
        </p:nvPicPr>
        <p:blipFill>
          <a:blip r:embed="rId6"/>
          <a:stretch>
            <a:fillRect/>
          </a:stretch>
        </p:blipFill>
        <p:spPr>
          <a:xfrm>
            <a:off x="457201" y="1904127"/>
            <a:ext cx="8343900" cy="4328398"/>
          </a:xfrm>
          <a:prstGeom prst="rect">
            <a:avLst/>
          </a:prstGeom>
        </p:spPr>
      </p:pic>
    </p:spTree>
    <p:custDataLst>
      <p:tags r:id="rId1"/>
    </p:custDataLst>
    <p:extLst>
      <p:ext uri="{BB962C8B-B14F-4D97-AF65-F5344CB8AC3E}">
        <p14:creationId xmlns:p14="http://schemas.microsoft.com/office/powerpoint/2010/main" val="230607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grpSp>
        <p:nvGrpSpPr>
          <p:cNvPr id="71" name="组合 70"/>
          <p:cNvGrpSpPr/>
          <p:nvPr/>
        </p:nvGrpSpPr>
        <p:grpSpPr>
          <a:xfrm>
            <a:off x="3743525" y="1291772"/>
            <a:ext cx="2004718" cy="2063326"/>
            <a:chOff x="1479136" y="1653961"/>
            <a:chExt cx="2585737" cy="2661333"/>
          </a:xfrm>
        </p:grpSpPr>
        <p:grpSp>
          <p:nvGrpSpPr>
            <p:cNvPr id="72" name="组合 71"/>
            <p:cNvGrpSpPr/>
            <p:nvPr/>
          </p:nvGrpSpPr>
          <p:grpSpPr>
            <a:xfrm>
              <a:off x="1479136" y="1653961"/>
              <a:ext cx="2585737" cy="2661333"/>
              <a:chOff x="1827622" y="1343919"/>
              <a:chExt cx="2304000" cy="2304000"/>
            </a:xfrm>
          </p:grpSpPr>
          <p:sp>
            <p:nvSpPr>
              <p:cNvPr id="73" name="椭圆 7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4" name="椭圆 7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75" name="椭圆 74"/>
            <p:cNvSpPr/>
            <p:nvPr/>
          </p:nvSpPr>
          <p:spPr>
            <a:xfrm>
              <a:off x="1691859" y="1881378"/>
              <a:ext cx="2160701" cy="22065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5000" b="1" i="0" u="none" strike="noStrike" kern="1200" cap="none" spc="0" normalizeH="0" baseline="0" noProof="0" dirty="0">
                <a:ln>
                  <a:noFill/>
                </a:ln>
                <a:solidFill>
                  <a:prstClr val="white"/>
                </a:solidFill>
                <a:effectLst/>
                <a:uLnTx/>
                <a:uFillTx/>
                <a:latin typeface="思源黑体 Normal" panose="020B0400000000000000" charset="-122"/>
                <a:ea typeface="思源黑体 Normal" panose="020B0400000000000000" charset="-122"/>
                <a:cs typeface="+mn-cs"/>
              </a:endParaRPr>
            </a:p>
          </p:txBody>
        </p:sp>
      </p:grpSp>
      <p:sp>
        <p:nvSpPr>
          <p:cNvPr id="76" name="文本框 75"/>
          <p:cNvSpPr txBox="1"/>
          <p:nvPr/>
        </p:nvSpPr>
        <p:spPr>
          <a:xfrm>
            <a:off x="2189722" y="1516082"/>
            <a:ext cx="5112322"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0" b="0" i="0" u="none" strike="noStrike" kern="1200" cap="none" spc="0" normalizeH="0" baseline="0" noProof="0" dirty="0">
                <a:ln>
                  <a:noFill/>
                </a:ln>
                <a:solidFill>
                  <a:prstClr val="white"/>
                </a:solidFill>
                <a:effectLst/>
                <a:uLnTx/>
                <a:uFillTx/>
                <a:latin typeface="思源黑体 Normal" panose="020B0400000000000000" charset="-122"/>
                <a:ea typeface="思源黑体 Normal" panose="020B0400000000000000" charset="-122"/>
                <a:cs typeface="+mn-cs"/>
              </a:rPr>
              <a:t>4</a:t>
            </a:r>
            <a:endParaRPr kumimoji="0" lang="zh-CN" altLang="en-US" sz="10000" b="0" i="0" u="none" strike="noStrike" kern="1200" cap="none" spc="0" normalizeH="0" baseline="0" noProof="0" dirty="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77" name="文本框 76"/>
          <p:cNvSpPr txBox="1"/>
          <p:nvPr/>
        </p:nvSpPr>
        <p:spPr>
          <a:xfrm>
            <a:off x="1869175" y="3578018"/>
            <a:ext cx="576562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思源宋体" panose="02020400000000000000" pitchFamily="18" charset="-122"/>
              </a:rPr>
              <a:t>可发库存处理（物流总调）</a:t>
            </a:r>
          </a:p>
        </p:txBody>
      </p:sp>
      <p:grpSp>
        <p:nvGrpSpPr>
          <p:cNvPr id="79" name="组合 78"/>
          <p:cNvGrpSpPr/>
          <p:nvPr/>
        </p:nvGrpSpPr>
        <p:grpSpPr>
          <a:xfrm>
            <a:off x="6320071" y="2610462"/>
            <a:ext cx="820470" cy="844458"/>
            <a:chOff x="1827622" y="1343919"/>
            <a:chExt cx="2304000" cy="2304000"/>
          </a:xfrm>
        </p:grpSpPr>
        <p:sp>
          <p:nvSpPr>
            <p:cNvPr id="80" name="椭圆 7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1" name="椭圆 8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2" name="组合 81"/>
          <p:cNvGrpSpPr/>
          <p:nvPr/>
        </p:nvGrpSpPr>
        <p:grpSpPr>
          <a:xfrm>
            <a:off x="2915055" y="1336423"/>
            <a:ext cx="482134" cy="496230"/>
            <a:chOff x="1827622" y="1343919"/>
            <a:chExt cx="2304000" cy="2304000"/>
          </a:xfrm>
        </p:grpSpPr>
        <p:sp>
          <p:nvSpPr>
            <p:cNvPr id="83" name="椭圆 82"/>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4" name="椭圆 83"/>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8" name="组合 87"/>
          <p:cNvGrpSpPr/>
          <p:nvPr/>
        </p:nvGrpSpPr>
        <p:grpSpPr>
          <a:xfrm>
            <a:off x="5124145" y="3039730"/>
            <a:ext cx="482134" cy="496230"/>
            <a:chOff x="1827622" y="1343919"/>
            <a:chExt cx="2304000" cy="2304000"/>
          </a:xfrm>
        </p:grpSpPr>
        <p:sp>
          <p:nvSpPr>
            <p:cNvPr id="89" name="椭圆 88"/>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91" name="组合 90"/>
          <p:cNvGrpSpPr/>
          <p:nvPr/>
        </p:nvGrpSpPr>
        <p:grpSpPr>
          <a:xfrm>
            <a:off x="1853067" y="2183563"/>
            <a:ext cx="744376" cy="766140"/>
            <a:chOff x="1827622" y="1343919"/>
            <a:chExt cx="2304000" cy="2304000"/>
          </a:xfrm>
        </p:grpSpPr>
        <p:sp>
          <p:nvSpPr>
            <p:cNvPr id="92" name="椭圆 9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custDataLst>
              <p:tags r:id="rId2"/>
            </p:custDataLst>
            <p:extLst>
              <p:ext uri="{D42A27DB-BD31-4B8C-83A1-F6EECF244321}">
                <p14:modId xmlns:p14="http://schemas.microsoft.com/office/powerpoint/2010/main" val="3756241133"/>
              </p:ext>
            </p:extLst>
          </p:nvPr>
        </p:nvGraphicFramePr>
        <p:xfrm>
          <a:off x="625288" y="1752095"/>
          <a:ext cx="7795970" cy="3656478"/>
        </p:xfrm>
        <a:graphic>
          <a:graphicData uri="http://schemas.openxmlformats.org/drawingml/2006/table">
            <a:tbl>
              <a:tblPr firstRow="1" bandRow="1">
                <a:tableStyleId>{5C22544A-7EE6-4342-B048-85BDC9FD1C3A}</a:tableStyleId>
              </a:tblPr>
              <a:tblGrid>
                <a:gridCol w="3254188">
                  <a:extLst>
                    <a:ext uri="{9D8B030D-6E8A-4147-A177-3AD203B41FA5}">
                      <a16:colId xmlns:a16="http://schemas.microsoft.com/office/drawing/2014/main" val="20000"/>
                    </a:ext>
                  </a:extLst>
                </a:gridCol>
                <a:gridCol w="2268411">
                  <a:extLst>
                    <a:ext uri="{9D8B030D-6E8A-4147-A177-3AD203B41FA5}">
                      <a16:colId xmlns:a16="http://schemas.microsoft.com/office/drawing/2014/main" val="20001"/>
                    </a:ext>
                  </a:extLst>
                </a:gridCol>
                <a:gridCol w="2273371">
                  <a:extLst>
                    <a:ext uri="{9D8B030D-6E8A-4147-A177-3AD203B41FA5}">
                      <a16:colId xmlns:a16="http://schemas.microsoft.com/office/drawing/2014/main" val="20002"/>
                    </a:ext>
                  </a:extLst>
                </a:gridCol>
              </a:tblGrid>
              <a:tr h="522354">
                <a:tc>
                  <a:txBody>
                    <a:bodyPr/>
                    <a:lstStyle/>
                    <a:p>
                      <a:pPr algn="ctr">
                        <a:buNone/>
                      </a:pPr>
                      <a:r>
                        <a:rPr lang="zh-CN" altLang="en-US" dirty="0"/>
                        <a:t>数据</a:t>
                      </a:r>
                    </a:p>
                  </a:txBody>
                  <a:tcPr/>
                </a:tc>
                <a:tc>
                  <a:txBody>
                    <a:bodyPr/>
                    <a:lstStyle/>
                    <a:p>
                      <a:pPr algn="ctr">
                        <a:buNone/>
                      </a:pPr>
                      <a:r>
                        <a:rPr lang="en-US" altLang="zh-CN"/>
                        <a:t>LMS/</a:t>
                      </a:r>
                      <a:r>
                        <a:rPr lang="zh-CN" altLang="en-US"/>
                        <a:t>平台</a:t>
                      </a:r>
                      <a:r>
                        <a:rPr lang="en-US" altLang="zh-CN"/>
                        <a:t>/</a:t>
                      </a:r>
                      <a:r>
                        <a:rPr lang="zh-CN" altLang="en-US"/>
                        <a:t>线下</a:t>
                      </a:r>
                    </a:p>
                  </a:txBody>
                  <a:tcPr/>
                </a:tc>
                <a:tc>
                  <a:txBody>
                    <a:bodyPr/>
                    <a:lstStyle/>
                    <a:p>
                      <a:pPr algn="ctr">
                        <a:buNone/>
                      </a:pPr>
                      <a:r>
                        <a:rPr lang="zh-CN" altLang="en-US" dirty="0"/>
                        <a:t>更新频率</a:t>
                      </a:r>
                    </a:p>
                  </a:txBody>
                  <a:tcPr/>
                </a:tc>
                <a:extLst>
                  <a:ext uri="{0D108BD9-81ED-4DB2-BD59-A6C34878D82A}">
                    <a16:rowId xmlns:a16="http://schemas.microsoft.com/office/drawing/2014/main" val="10000"/>
                  </a:ext>
                </a:extLst>
              </a:tr>
              <a:tr h="522354">
                <a:tc>
                  <a:txBody>
                    <a:bodyPr/>
                    <a:lstStyle/>
                    <a:p>
                      <a:pPr algn="ctr">
                        <a:buNone/>
                      </a:pPr>
                      <a:r>
                        <a:rPr lang="en-US" altLang="zh-CN" dirty="0"/>
                        <a:t>0</a:t>
                      </a:r>
                      <a:r>
                        <a:rPr lang="zh-CN" altLang="en-US" dirty="0"/>
                        <a:t>点省内</a:t>
                      </a:r>
                      <a:r>
                        <a:rPr lang="en-US" altLang="zh-CN" dirty="0"/>
                        <a:t>1</a:t>
                      </a:r>
                      <a:r>
                        <a:rPr lang="zh-CN" altLang="en-US" dirty="0"/>
                        <a:t>库存资源表</a:t>
                      </a:r>
                    </a:p>
                  </a:txBody>
                  <a:tcPr/>
                </a:tc>
                <a:tc>
                  <a:txBody>
                    <a:bodyPr/>
                    <a:lstStyle/>
                    <a:p>
                      <a:pPr algn="ctr">
                        <a:buNone/>
                      </a:pPr>
                      <a:r>
                        <a:rPr lang="zh-CN" altLang="en-US" dirty="0"/>
                        <a:t>平台</a:t>
                      </a:r>
                      <a:r>
                        <a:rPr lang="en-US" altLang="zh-CN" dirty="0"/>
                        <a:t>/LMS</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t>一天一次</a:t>
                      </a:r>
                    </a:p>
                  </a:txBody>
                  <a:tcPr/>
                </a:tc>
                <a:extLst>
                  <a:ext uri="{0D108BD9-81ED-4DB2-BD59-A6C34878D82A}">
                    <a16:rowId xmlns:a16="http://schemas.microsoft.com/office/drawing/2014/main" val="10001"/>
                  </a:ext>
                </a:extLst>
              </a:tr>
              <a:tr h="522354">
                <a:tc>
                  <a:txBody>
                    <a:bodyPr/>
                    <a:lstStyle/>
                    <a:p>
                      <a:pPr algn="ctr">
                        <a:buNone/>
                      </a:pPr>
                      <a:r>
                        <a:rPr lang="en-US" altLang="zh-CN" dirty="0"/>
                        <a:t>8</a:t>
                      </a:r>
                      <a:r>
                        <a:rPr lang="zh-CN" altLang="en-US" dirty="0"/>
                        <a:t>点临沂青岛库存资源表</a:t>
                      </a:r>
                    </a:p>
                  </a:txBody>
                  <a:tcPr/>
                </a:tc>
                <a:tc>
                  <a:txBody>
                    <a:bodyPr/>
                    <a:lstStyle/>
                    <a:p>
                      <a:pPr algn="ctr">
                        <a:buNone/>
                      </a:pPr>
                      <a:r>
                        <a:rPr lang="zh-CN" altLang="en-US" dirty="0"/>
                        <a:t>线下</a:t>
                      </a:r>
                      <a:r>
                        <a:rPr lang="en-US" altLang="zh-CN" dirty="0"/>
                        <a:t>/LMS</a:t>
                      </a:r>
                      <a:endParaRPr lang="zh-CN" altLang="en-US" dirty="0"/>
                    </a:p>
                  </a:txBody>
                  <a:tcPr/>
                </a:tc>
                <a:tc>
                  <a:txBody>
                    <a:bodyPr/>
                    <a:lstStyle/>
                    <a:p>
                      <a:pPr algn="ctr">
                        <a:buNone/>
                      </a:pPr>
                      <a:r>
                        <a:rPr lang="zh-CN" altLang="en-US" dirty="0"/>
                        <a:t>一天一次</a:t>
                      </a:r>
                    </a:p>
                  </a:txBody>
                  <a:tcPr/>
                </a:tc>
                <a:extLst>
                  <a:ext uri="{0D108BD9-81ED-4DB2-BD59-A6C34878D82A}">
                    <a16:rowId xmlns:a16="http://schemas.microsoft.com/office/drawing/2014/main" val="10002"/>
                  </a:ext>
                </a:extLst>
              </a:tr>
              <a:tr h="522354">
                <a:tc>
                  <a:txBody>
                    <a:bodyPr/>
                    <a:lstStyle/>
                    <a:p>
                      <a:pPr algn="ctr">
                        <a:buNone/>
                      </a:pPr>
                      <a:r>
                        <a:rPr lang="zh-CN" altLang="en-US" dirty="0"/>
                        <a:t>昨日摘单情况表</a:t>
                      </a:r>
                    </a:p>
                  </a:txBody>
                  <a:tcPr/>
                </a:tc>
                <a:tc>
                  <a:txBody>
                    <a:bodyPr/>
                    <a:lstStyle/>
                    <a:p>
                      <a:pPr algn="ctr">
                        <a:buNone/>
                      </a:pPr>
                      <a:r>
                        <a:rPr lang="zh-CN" altLang="en-US" dirty="0"/>
                        <a:t>线下</a:t>
                      </a:r>
                    </a:p>
                  </a:txBody>
                  <a:tcPr/>
                </a:tc>
                <a:tc>
                  <a:txBody>
                    <a:bodyPr/>
                    <a:lstStyle/>
                    <a:p>
                      <a:pPr algn="ctr">
                        <a:buNone/>
                      </a:pPr>
                      <a:r>
                        <a:rPr lang="zh-CN" altLang="en-US" dirty="0"/>
                        <a:t>一天一次</a:t>
                      </a:r>
                    </a:p>
                  </a:txBody>
                  <a:tcPr/>
                </a:tc>
                <a:extLst>
                  <a:ext uri="{0D108BD9-81ED-4DB2-BD59-A6C34878D82A}">
                    <a16:rowId xmlns:a16="http://schemas.microsoft.com/office/drawing/2014/main" val="10003"/>
                  </a:ext>
                </a:extLst>
              </a:tr>
              <a:tr h="522354">
                <a:tc>
                  <a:txBody>
                    <a:bodyPr/>
                    <a:lstStyle/>
                    <a:p>
                      <a:pPr algn="ctr">
                        <a:buNone/>
                      </a:pPr>
                      <a:r>
                        <a:rPr lang="zh-CN" altLang="en-US" dirty="0"/>
                        <a:t>前日省内</a:t>
                      </a:r>
                      <a:r>
                        <a:rPr lang="en-US" altLang="zh-CN" dirty="0"/>
                        <a:t>2</a:t>
                      </a:r>
                      <a:r>
                        <a:rPr lang="zh-CN" altLang="en-US" dirty="0"/>
                        <a:t>、</a:t>
                      </a:r>
                      <a:r>
                        <a:rPr lang="en-US" altLang="zh-CN" dirty="0"/>
                        <a:t>3</a:t>
                      </a:r>
                      <a:r>
                        <a:rPr lang="zh-CN" altLang="en-US" dirty="0"/>
                        <a:t>摘单情况表</a:t>
                      </a:r>
                    </a:p>
                  </a:txBody>
                  <a:tcPr/>
                </a:tc>
                <a:tc>
                  <a:txBody>
                    <a:bodyPr/>
                    <a:lstStyle/>
                    <a:p>
                      <a:pPr algn="ctr">
                        <a:buNone/>
                      </a:pPr>
                      <a:r>
                        <a:rPr lang="zh-CN" altLang="en-US" dirty="0"/>
                        <a:t>线下</a:t>
                      </a:r>
                    </a:p>
                  </a:txBody>
                  <a:tcPr/>
                </a:tc>
                <a:tc>
                  <a:txBody>
                    <a:bodyPr/>
                    <a:lstStyle/>
                    <a:p>
                      <a:pPr algn="ctr">
                        <a:buNone/>
                      </a:pPr>
                      <a:r>
                        <a:rPr lang="zh-CN" altLang="en-US" dirty="0"/>
                        <a:t>一天一次</a:t>
                      </a:r>
                    </a:p>
                  </a:txBody>
                  <a:tcPr/>
                </a:tc>
                <a:extLst>
                  <a:ext uri="{0D108BD9-81ED-4DB2-BD59-A6C34878D82A}">
                    <a16:rowId xmlns:a16="http://schemas.microsoft.com/office/drawing/2014/main" val="10004"/>
                  </a:ext>
                </a:extLst>
              </a:tr>
              <a:tr h="522354">
                <a:tc>
                  <a:txBody>
                    <a:bodyPr/>
                    <a:lstStyle/>
                    <a:p>
                      <a:pPr algn="ctr">
                        <a:buNone/>
                      </a:pPr>
                      <a:r>
                        <a:rPr lang="zh-CN" altLang="en-US" dirty="0"/>
                        <a:t>山东省地图数据</a:t>
                      </a:r>
                    </a:p>
                  </a:txBody>
                  <a:tcPr/>
                </a:tc>
                <a:tc>
                  <a:txBody>
                    <a:bodyPr/>
                    <a:lstStyle/>
                    <a:p>
                      <a:pPr algn="ctr">
                        <a:buNone/>
                      </a:pPr>
                      <a:r>
                        <a:rPr lang="zh-CN" altLang="en-US" dirty="0"/>
                        <a:t>线下</a:t>
                      </a:r>
                    </a:p>
                  </a:txBody>
                  <a:tcPr/>
                </a:tc>
                <a:tc>
                  <a:txBody>
                    <a:bodyPr/>
                    <a:lstStyle/>
                    <a:p>
                      <a:pPr algn="ctr">
                        <a:buNone/>
                      </a:pPr>
                      <a:r>
                        <a:rPr lang="zh-CN" altLang="en-US" dirty="0"/>
                        <a:t>静态</a:t>
                      </a:r>
                    </a:p>
                  </a:txBody>
                  <a:tcPr/>
                </a:tc>
                <a:extLst>
                  <a:ext uri="{0D108BD9-81ED-4DB2-BD59-A6C34878D82A}">
                    <a16:rowId xmlns:a16="http://schemas.microsoft.com/office/drawing/2014/main" val="10005"/>
                  </a:ext>
                </a:extLst>
              </a:tr>
              <a:tr h="522354">
                <a:tc>
                  <a:txBody>
                    <a:bodyPr/>
                    <a:lstStyle/>
                    <a:p>
                      <a:pPr algn="ctr">
                        <a:buNone/>
                      </a:pPr>
                      <a:r>
                        <a:rPr lang="zh-CN" altLang="en-US" dirty="0"/>
                        <a:t>线下车队摘单数据</a:t>
                      </a:r>
                    </a:p>
                  </a:txBody>
                  <a:tcPr/>
                </a:tc>
                <a:tc>
                  <a:txBody>
                    <a:bodyPr/>
                    <a:lstStyle/>
                    <a:p>
                      <a:pPr algn="ctr">
                        <a:buNone/>
                      </a:pPr>
                      <a:r>
                        <a:rPr lang="zh-CN" altLang="en-US" dirty="0"/>
                        <a:t>线下</a:t>
                      </a:r>
                      <a:endParaRPr lang="en-US" altLang="zh-CN" dirty="0"/>
                    </a:p>
                  </a:txBody>
                  <a:tcPr/>
                </a:tc>
                <a:tc>
                  <a:txBody>
                    <a:bodyPr/>
                    <a:lstStyle/>
                    <a:p>
                      <a:pPr algn="ctr">
                        <a:buNone/>
                      </a:pPr>
                      <a:r>
                        <a:rPr lang="zh-CN" altLang="en-US" dirty="0"/>
                        <a:t>一天一次</a:t>
                      </a:r>
                    </a:p>
                  </a:txBody>
                  <a:tcPr/>
                </a:tc>
                <a:extLst>
                  <a:ext uri="{0D108BD9-81ED-4DB2-BD59-A6C34878D82A}">
                    <a16:rowId xmlns:a16="http://schemas.microsoft.com/office/drawing/2014/main" val="10006"/>
                  </a:ext>
                </a:extLst>
              </a:tr>
            </a:tbl>
          </a:graphicData>
        </a:graphic>
      </p:graphicFrame>
      <p:grpSp>
        <p:nvGrpSpPr>
          <p:cNvPr id="5" name="组合 4"/>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6"/>
          <p:cNvSpPr txBox="1"/>
          <p:nvPr/>
        </p:nvSpPr>
        <p:spPr>
          <a:xfrm>
            <a:off x="551329" y="1010340"/>
            <a:ext cx="6051175"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panose="020B0503020204020204" charset="-122"/>
                <a:cs typeface="+mn-cs"/>
                <a:sym typeface="思源宋体" panose="02020400000000000000" pitchFamily="18" charset="-122"/>
              </a:rPr>
              <a:t>来源基础表</a:t>
            </a:r>
          </a:p>
        </p:txBody>
      </p:sp>
      <p:sp>
        <p:nvSpPr>
          <p:cNvPr id="9" name="文本框 8">
            <a:extLst>
              <a:ext uri="{FF2B5EF4-FFF2-40B4-BE49-F238E27FC236}">
                <a16:creationId xmlns:a16="http://schemas.microsoft.com/office/drawing/2014/main" id="{FBEBC231-A7AE-4058-AEC9-4A5A37B18525}"/>
              </a:ext>
            </a:extLst>
          </p:cNvPr>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523782" y="1080450"/>
            <a:ext cx="8096435" cy="165327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sym typeface="+mn-ea"/>
              </a:rPr>
              <a:t>0</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sym typeface="+mn-ea"/>
              </a:rPr>
              <a:t>点省内</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sym typeface="+mn-ea"/>
              </a:rPr>
              <a:t>1</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sym typeface="+mn-ea"/>
              </a:rPr>
              <a:t>库存资源表数据解读</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优先发运：超期清理、客户催货</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0</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点库存：</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LMS</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中今日</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0</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点可发库存表</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摘单量：今日摘单量</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昨日下午的的摘单情况汇总</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a:t>
            </a:r>
          </a:p>
        </p:txBody>
      </p:sp>
      <p:pic>
        <p:nvPicPr>
          <p:cNvPr id="3" name="图片 2"/>
          <p:cNvPicPr>
            <a:picLocks noChangeAspect="1"/>
          </p:cNvPicPr>
          <p:nvPr/>
        </p:nvPicPr>
        <p:blipFill>
          <a:blip r:embed="rId5"/>
          <a:stretch>
            <a:fillRect/>
          </a:stretch>
        </p:blipFill>
        <p:spPr>
          <a:xfrm>
            <a:off x="321945" y="2840990"/>
            <a:ext cx="8500110" cy="2586355"/>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523782" y="1112296"/>
            <a:ext cx="8096435" cy="12531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2000" b="0" i="0" u="none" strike="noStrike" cap="none" spc="0" normalizeH="0" baseline="0">
                <a:ln>
                  <a:noFill/>
                </a:ln>
                <a:solidFill>
                  <a:prstClr val="black"/>
                </a:solidFill>
                <a:effectLst/>
                <a:uLnTx/>
                <a:uFillTx/>
                <a:latin typeface="Arial"/>
                <a:ea typeface="微软雅黑"/>
              </a:defRPr>
            </a:lvl1pPr>
          </a:lstStyle>
          <a:p>
            <a:pPr/>
            <a:r>
              <a:rPr lang="zh-CN" altLang="en-US" dirty="0"/>
              <a:t>摘单情况表解读：</a:t>
            </a:r>
          </a:p>
          <a:p>
            <a:pPr/>
            <a:r>
              <a:rPr lang="zh-CN" altLang="en-US" dirty="0"/>
              <a:t>资源量：今日需摘单资源量</a:t>
            </a:r>
            <a:r>
              <a:rPr lang="en-US" altLang="zh-CN" dirty="0"/>
              <a:t>(</a:t>
            </a:r>
            <a:r>
              <a:rPr lang="zh-CN" altLang="en-US" dirty="0"/>
              <a:t>明日发运</a:t>
            </a:r>
            <a:r>
              <a:rPr lang="en-US" altLang="zh-CN" dirty="0"/>
              <a:t>)</a:t>
            </a:r>
            <a:endParaRPr lang="zh-CN" altLang="en-US" dirty="0"/>
          </a:p>
          <a:p>
            <a:pPr/>
            <a:r>
              <a:rPr lang="zh-CN" altLang="en-US" dirty="0"/>
              <a:t>摘单量：各城市、线路的确定明日发运情况</a:t>
            </a:r>
            <a:endParaRPr lang="en-US" altLang="zh-CN" dirty="0"/>
          </a:p>
        </p:txBody>
      </p:sp>
      <p:pic>
        <p:nvPicPr>
          <p:cNvPr id="4" name="图片 3"/>
          <p:cNvPicPr>
            <a:picLocks noChangeAspect="1"/>
          </p:cNvPicPr>
          <p:nvPr/>
        </p:nvPicPr>
        <p:blipFill>
          <a:blip r:embed="rId5"/>
          <a:stretch>
            <a:fillRect/>
          </a:stretch>
        </p:blipFill>
        <p:spPr>
          <a:xfrm>
            <a:off x="636270" y="2695575"/>
            <a:ext cx="5838825" cy="2905125"/>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523782" y="1011889"/>
            <a:ext cx="8096435" cy="117711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线下摘单情况</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摘单量：潍坊市，滨州、莱芜市确定明日发运情况</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车队：主要是来回载和西门发运</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最近平台逐渐转向全部为线上摘单</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p>
        </p:txBody>
      </p:sp>
      <p:pic>
        <p:nvPicPr>
          <p:cNvPr id="5" name="图片 4"/>
          <p:cNvPicPr>
            <a:picLocks noChangeAspect="1"/>
          </p:cNvPicPr>
          <p:nvPr/>
        </p:nvPicPr>
        <p:blipFill>
          <a:blip r:embed="rId5"/>
          <a:stretch>
            <a:fillRect/>
          </a:stretch>
        </p:blipFill>
        <p:spPr>
          <a:xfrm>
            <a:off x="1279077" y="2490658"/>
            <a:ext cx="6270625" cy="3852545"/>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1413510" y="679122"/>
            <a:ext cx="4343400" cy="570865"/>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ea"/>
                <a:sym typeface="+mn-lt"/>
              </a:rPr>
              <a:t>运营整体业务流程</a:t>
            </a:r>
            <a:endParaRPr kumimoji="0" lang="en-US" altLang="zh-CN" sz="2400" b="0" i="0" u="none" strike="noStrike" kern="1200" cap="none" spc="0" normalizeH="0" baseline="0" noProof="0" dirty="0">
              <a:ln>
                <a:noFill/>
              </a:ln>
              <a:solidFill>
                <a:prstClr val="black"/>
              </a:solidFill>
              <a:effectLst/>
              <a:uLnTx/>
              <a:uFillTx/>
              <a:latin typeface="Arial"/>
              <a:ea typeface="微软雅黑"/>
              <a:cs typeface="+mn-ea"/>
              <a:sym typeface="+mn-lt"/>
            </a:endParaRPr>
          </a:p>
        </p:txBody>
      </p:sp>
      <p:sp>
        <p:nvSpPr>
          <p:cNvPr id="6" name="矩形: 圆角 5"/>
          <p:cNvSpPr/>
          <p:nvPr/>
        </p:nvSpPr>
        <p:spPr>
          <a:xfrm>
            <a:off x="1087934" y="1810795"/>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每天获取</a:t>
            </a:r>
            <a:endParaRPr kumimoji="0" lang="en-US" altLang="zh-CN" sz="1800" b="0" i="0" u="none" strike="noStrike" kern="1200" cap="none" spc="0" normalizeH="0" baseline="0" noProof="0" dirty="0">
              <a:ln>
                <a:noFill/>
              </a:ln>
              <a:solidFill>
                <a:prstClr val="white"/>
              </a:solidFill>
              <a:effectLst/>
              <a:uLnTx/>
              <a:uFillTx/>
              <a:latin typeface="Arial"/>
              <a:ea typeface="微软雅黑"/>
              <a:cs typeface="+mn-ea"/>
              <a:sym typeface="+mn-lt"/>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零点库存</a:t>
            </a:r>
          </a:p>
        </p:txBody>
      </p:sp>
      <p:sp>
        <p:nvSpPr>
          <p:cNvPr id="7" name="矩形: 圆角 6"/>
          <p:cNvSpPr/>
          <p:nvPr/>
        </p:nvSpPr>
        <p:spPr>
          <a:xfrm>
            <a:off x="1091296" y="3594213"/>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可发库存</a:t>
            </a:r>
            <a:endParaRPr kumimoji="0" lang="en-US" altLang="zh-CN" sz="1800" b="0" i="0" u="none" strike="noStrike" kern="1200" cap="none" spc="0" normalizeH="0" baseline="0" noProof="0" dirty="0">
              <a:ln>
                <a:noFill/>
              </a:ln>
              <a:solidFill>
                <a:prstClr val="white"/>
              </a:solidFill>
              <a:effectLst/>
              <a:uLnTx/>
              <a:uFillTx/>
              <a:latin typeface="Arial"/>
              <a:ea typeface="微软雅黑"/>
              <a:cs typeface="+mn-ea"/>
              <a:sym typeface="+mn-lt"/>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处理</a:t>
            </a:r>
          </a:p>
        </p:txBody>
      </p:sp>
      <p:sp>
        <p:nvSpPr>
          <p:cNvPr id="8" name="矩形: 圆角 7"/>
          <p:cNvSpPr/>
          <p:nvPr/>
        </p:nvSpPr>
        <p:spPr>
          <a:xfrm>
            <a:off x="3356004" y="1810795"/>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计算今日剩余库存量</a:t>
            </a:r>
          </a:p>
        </p:txBody>
      </p:sp>
      <p:sp>
        <p:nvSpPr>
          <p:cNvPr id="9" name="矩形: 圆角 8"/>
          <p:cNvSpPr/>
          <p:nvPr/>
        </p:nvSpPr>
        <p:spPr>
          <a:xfrm>
            <a:off x="3368329" y="3594213"/>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确定今日摘单资源量</a:t>
            </a:r>
          </a:p>
        </p:txBody>
      </p:sp>
      <p:cxnSp>
        <p:nvCxnSpPr>
          <p:cNvPr id="10" name="直接箭头连接符 9"/>
          <p:cNvCxnSpPr>
            <a:stCxn id="6" idx="2"/>
            <a:endCxn id="7" idx="0"/>
          </p:cNvCxnSpPr>
          <p:nvPr/>
        </p:nvCxnSpPr>
        <p:spPr>
          <a:xfrm>
            <a:off x="1861140" y="2604694"/>
            <a:ext cx="3810" cy="10033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3938905" y="5224780"/>
            <a:ext cx="1405890" cy="779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分配到</a:t>
            </a:r>
            <a:endParaRPr kumimoji="0" lang="en-US" altLang="zh-CN" sz="1800" b="0" i="0" u="none" strike="noStrike" kern="1200" cap="none" spc="0" normalizeH="0" baseline="0" noProof="0" dirty="0">
              <a:ln>
                <a:noFill/>
              </a:ln>
              <a:solidFill>
                <a:prstClr val="white"/>
              </a:solidFill>
              <a:effectLst/>
              <a:uLnTx/>
              <a:uFillTx/>
              <a:latin typeface="Arial"/>
              <a:ea typeface="微软雅黑"/>
              <a:cs typeface="+mn-ea"/>
              <a:sym typeface="+mn-lt"/>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各线路</a:t>
            </a:r>
          </a:p>
        </p:txBody>
      </p:sp>
      <p:cxnSp>
        <p:nvCxnSpPr>
          <p:cNvPr id="12" name="连接符: 肘形 11"/>
          <p:cNvCxnSpPr>
            <a:stCxn id="7" idx="3"/>
            <a:endCxn id="8" idx="1"/>
          </p:cNvCxnSpPr>
          <p:nvPr/>
        </p:nvCxnSpPr>
        <p:spPr>
          <a:xfrm flipV="1">
            <a:off x="2637790" y="2214880"/>
            <a:ext cx="718185" cy="1783080"/>
          </a:xfrm>
          <a:prstGeom prst="bentConnector3">
            <a:avLst>
              <a:gd name="adj1" fmla="val 5004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2"/>
            <a:endCxn id="9" idx="0"/>
          </p:cNvCxnSpPr>
          <p:nvPr/>
        </p:nvCxnSpPr>
        <p:spPr>
          <a:xfrm>
            <a:off x="4129210" y="2604694"/>
            <a:ext cx="12065" cy="10033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2"/>
          </p:cNvCxnSpPr>
          <p:nvPr/>
        </p:nvCxnSpPr>
        <p:spPr>
          <a:xfrm>
            <a:off x="4141470" y="4373880"/>
            <a:ext cx="908685" cy="847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矩形: 圆角 14"/>
          <p:cNvSpPr/>
          <p:nvPr/>
        </p:nvSpPr>
        <p:spPr>
          <a:xfrm>
            <a:off x="5624074" y="1810795"/>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ea"/>
                <a:sym typeface="+mn-lt"/>
              </a:rPr>
              <a:t>每日下午汇报今日摘单资源</a:t>
            </a:r>
          </a:p>
        </p:txBody>
      </p:sp>
      <p:cxnSp>
        <p:nvCxnSpPr>
          <p:cNvPr id="16" name="连接符: 肘形 15"/>
          <p:cNvCxnSpPr>
            <a:stCxn id="11" idx="2"/>
            <a:endCxn id="15" idx="1"/>
          </p:cNvCxnSpPr>
          <p:nvPr/>
        </p:nvCxnSpPr>
        <p:spPr>
          <a:xfrm rot="5400000" flipH="1" flipV="1">
            <a:off x="3231198" y="3611563"/>
            <a:ext cx="3803650" cy="982345"/>
          </a:xfrm>
          <a:prstGeom prst="bentConnector4">
            <a:avLst>
              <a:gd name="adj1" fmla="val -6252"/>
              <a:gd name="adj2" fmla="val 8574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p:cNvSpPr/>
          <p:nvPr/>
        </p:nvSpPr>
        <p:spPr>
          <a:xfrm>
            <a:off x="5681076" y="3594213"/>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汇总至今日摘单情况表</a:t>
            </a:r>
          </a:p>
        </p:txBody>
      </p:sp>
      <p:sp>
        <p:nvSpPr>
          <p:cNvPr id="23" name="文本框 22"/>
          <p:cNvSpPr txBox="1"/>
          <p:nvPr/>
        </p:nvSpPr>
        <p:spPr>
          <a:xfrm>
            <a:off x="1422558" y="1142482"/>
            <a:ext cx="877163" cy="416909"/>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ea"/>
                <a:sym typeface="+mn-lt"/>
              </a:rPr>
              <a:t>运输处</a:t>
            </a:r>
          </a:p>
        </p:txBody>
      </p:sp>
      <p:sp>
        <p:nvSpPr>
          <p:cNvPr id="25" name="文本框 24"/>
          <p:cNvSpPr txBox="1"/>
          <p:nvPr/>
        </p:nvSpPr>
        <p:spPr>
          <a:xfrm>
            <a:off x="5692428" y="1100572"/>
            <a:ext cx="1325880" cy="450850"/>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ea"/>
                <a:sym typeface="+mn-lt"/>
              </a:rPr>
              <a:t>区域负责人</a:t>
            </a:r>
          </a:p>
        </p:txBody>
      </p:sp>
      <p:pic>
        <p:nvPicPr>
          <p:cNvPr id="35" name="图片 34"/>
          <p:cNvPicPr>
            <a:picLocks noChangeAspect="1"/>
          </p:cNvPicPr>
          <p:nvPr/>
        </p:nvPicPr>
        <p:blipFill>
          <a:blip r:embed="rId5"/>
          <a:stretch>
            <a:fillRect/>
          </a:stretch>
        </p:blipFill>
        <p:spPr>
          <a:xfrm>
            <a:off x="1381143" y="2874939"/>
            <a:ext cx="400050" cy="371475"/>
          </a:xfrm>
          <a:prstGeom prst="rect">
            <a:avLst/>
          </a:prstGeom>
        </p:spPr>
      </p:pic>
      <p:pic>
        <p:nvPicPr>
          <p:cNvPr id="38" name="图片 37"/>
          <p:cNvPicPr>
            <a:picLocks noChangeAspect="1"/>
          </p:cNvPicPr>
          <p:nvPr/>
        </p:nvPicPr>
        <p:blipFill>
          <a:blip r:embed="rId5"/>
          <a:stretch>
            <a:fillRect/>
          </a:stretch>
        </p:blipFill>
        <p:spPr>
          <a:xfrm>
            <a:off x="2529738" y="2874939"/>
            <a:ext cx="400050" cy="371475"/>
          </a:xfrm>
          <a:prstGeom prst="rect">
            <a:avLst/>
          </a:prstGeom>
        </p:spPr>
      </p:pic>
      <p:pic>
        <p:nvPicPr>
          <p:cNvPr id="39" name="图片 38"/>
          <p:cNvPicPr>
            <a:picLocks noChangeAspect="1"/>
          </p:cNvPicPr>
          <p:nvPr/>
        </p:nvPicPr>
        <p:blipFill>
          <a:blip r:embed="rId5"/>
          <a:stretch>
            <a:fillRect/>
          </a:stretch>
        </p:blipFill>
        <p:spPr>
          <a:xfrm>
            <a:off x="3655204" y="2874939"/>
            <a:ext cx="400050" cy="371475"/>
          </a:xfrm>
          <a:prstGeom prst="rect">
            <a:avLst/>
          </a:prstGeom>
        </p:spPr>
      </p:pic>
      <p:sp>
        <p:nvSpPr>
          <p:cNvPr id="2" name="文本框 1"/>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p:cNvSpPr txBox="1"/>
          <p:nvPr/>
        </p:nvSpPr>
        <p:spPr>
          <a:xfrm>
            <a:off x="3540079" y="1100572"/>
            <a:ext cx="1097280" cy="450850"/>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ea"/>
                <a:sym typeface="+mn-lt"/>
              </a:rPr>
              <a:t>运营中心</a:t>
            </a:r>
          </a:p>
        </p:txBody>
      </p:sp>
      <p:cxnSp>
        <p:nvCxnSpPr>
          <p:cNvPr id="4" name="直接箭头连接符 3"/>
          <p:cNvCxnSpPr/>
          <p:nvPr/>
        </p:nvCxnSpPr>
        <p:spPr>
          <a:xfrm>
            <a:off x="6385365" y="2604694"/>
            <a:ext cx="12065" cy="10033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矩形: 圆角 10"/>
          <p:cNvSpPr/>
          <p:nvPr/>
        </p:nvSpPr>
        <p:spPr>
          <a:xfrm>
            <a:off x="2299335" y="5168900"/>
            <a:ext cx="1405890" cy="779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确定昨日摘单执行情况</a:t>
            </a:r>
          </a:p>
        </p:txBody>
      </p:sp>
      <p:cxnSp>
        <p:nvCxnSpPr>
          <p:cNvPr id="29" name="直接箭头连接符 28"/>
          <p:cNvCxnSpPr/>
          <p:nvPr/>
        </p:nvCxnSpPr>
        <p:spPr>
          <a:xfrm flipH="1">
            <a:off x="3018155" y="4373880"/>
            <a:ext cx="1036955" cy="7766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540292" y="804785"/>
            <a:ext cx="8096435" cy="133318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rPr>
              <a:t>计算今日剩余库存量</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今日剩余库存量</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=0</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点库存量</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昨日摘单量</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今日库存量为负数时则默认为</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0</a:t>
            </a:r>
          </a:p>
        </p:txBody>
      </p:sp>
      <p:pic>
        <p:nvPicPr>
          <p:cNvPr id="4" name="图片 3"/>
          <p:cNvPicPr>
            <a:picLocks noChangeAspect="1"/>
          </p:cNvPicPr>
          <p:nvPr/>
        </p:nvPicPr>
        <p:blipFill>
          <a:blip r:embed="rId5"/>
          <a:stretch>
            <a:fillRect/>
          </a:stretch>
        </p:blipFill>
        <p:spPr>
          <a:xfrm>
            <a:off x="504825" y="2402205"/>
            <a:ext cx="8167370" cy="299783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grpSp>
        <p:nvGrpSpPr>
          <p:cNvPr id="71" name="组合 70"/>
          <p:cNvGrpSpPr/>
          <p:nvPr/>
        </p:nvGrpSpPr>
        <p:grpSpPr>
          <a:xfrm>
            <a:off x="3743525" y="1291772"/>
            <a:ext cx="2004718" cy="2063326"/>
            <a:chOff x="1479136" y="1653961"/>
            <a:chExt cx="2585737" cy="2661333"/>
          </a:xfrm>
        </p:grpSpPr>
        <p:grpSp>
          <p:nvGrpSpPr>
            <p:cNvPr id="72" name="组合 71"/>
            <p:cNvGrpSpPr/>
            <p:nvPr/>
          </p:nvGrpSpPr>
          <p:grpSpPr>
            <a:xfrm>
              <a:off x="1479136" y="1653961"/>
              <a:ext cx="2585737" cy="2661333"/>
              <a:chOff x="1827622" y="1343919"/>
              <a:chExt cx="2304000" cy="2304000"/>
            </a:xfrm>
          </p:grpSpPr>
          <p:sp>
            <p:nvSpPr>
              <p:cNvPr id="73" name="椭圆 7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74" name="椭圆 7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sp>
          <p:nvSpPr>
            <p:cNvPr id="75" name="椭圆 74"/>
            <p:cNvSpPr/>
            <p:nvPr/>
          </p:nvSpPr>
          <p:spPr>
            <a:xfrm>
              <a:off x="1691859" y="1881378"/>
              <a:ext cx="2160701" cy="22065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marL="0" marR="0" lvl="0" indent="0" algn="ctr" defTabSz="914400" rtl="0" eaLnBrk="1" fontAlgn="auto" latinLnBrk="0" hangingPunct="1">
                <a:lnSpc>
                  <a:spcPct val="130000"/>
                </a:lnSpc>
                <a:buClrTx/>
                <a:buSzTx/>
                <a:buFontTx/>
                <a:buNone/>
                <a:tabLst/>
                <a:defRPr/>
              </a:pPr>
              <a:endParaRPr kumimoji="0" lang="zh-CN" altLang="en-US" sz="5000" b="1" i="0" u="none" strike="noStrike" kern="1200" cap="none" spc="0" normalizeH="0" baseline="0" noProof="0" dirty="0">
                <a:ln>
                  <a:noFill/>
                </a:ln>
                <a:solidFill>
                  <a:prstClr val="white"/>
                </a:solidFill>
                <a:effectLst/>
                <a:uLnTx/>
                <a:uFillTx/>
                <a:cs typeface="+mn-ea"/>
                <a:sym typeface="+mn-lt"/>
              </a:endParaRPr>
            </a:p>
          </p:txBody>
        </p:sp>
      </p:grpSp>
      <p:sp>
        <p:nvSpPr>
          <p:cNvPr id="76" name="文本框 75"/>
          <p:cNvSpPr txBox="1"/>
          <p:nvPr/>
        </p:nvSpPr>
        <p:spPr>
          <a:xfrm>
            <a:off x="2189722" y="1516082"/>
            <a:ext cx="5112322" cy="1884618"/>
          </a:xfrm>
          <a:prstGeom prst="rect">
            <a:avLst/>
          </a:prstGeom>
          <a:noFill/>
        </p:spPr>
        <p:txBody>
          <a:bodyPr wrap="square" rtlCol="0">
            <a:spAutoFit/>
          </a:bodyPr>
          <a:lstStyle/>
          <a:p>
            <a:pPr marL="0" marR="0" lvl="0" indent="0" algn="ctr" defTabSz="914400" rtl="0" eaLnBrk="1" fontAlgn="auto" latinLnBrk="0" hangingPunct="1">
              <a:lnSpc>
                <a:spcPct val="130000"/>
              </a:lnSpc>
              <a:buClrTx/>
              <a:buSzTx/>
              <a:buFontTx/>
              <a:buNone/>
              <a:tabLst/>
              <a:defRPr/>
            </a:pPr>
            <a:r>
              <a:rPr kumimoji="0" lang="en-US" altLang="zh-CN" sz="10000" b="0" i="0" u="none" strike="noStrike" kern="1200" cap="none" spc="0" normalizeH="0" baseline="0" noProof="0" dirty="0">
                <a:ln>
                  <a:noFill/>
                </a:ln>
                <a:solidFill>
                  <a:prstClr val="white"/>
                </a:solidFill>
                <a:effectLst/>
                <a:uLnTx/>
                <a:uFillTx/>
                <a:cs typeface="+mn-ea"/>
                <a:sym typeface="+mn-lt"/>
              </a:rPr>
              <a:t>1</a:t>
            </a:r>
            <a:endParaRPr kumimoji="0" lang="zh-CN" altLang="en-US" sz="10000" b="0" i="0" u="none" strike="noStrike" kern="1200" cap="none" spc="0" normalizeH="0" baseline="0" noProof="0" dirty="0">
              <a:ln>
                <a:noFill/>
              </a:ln>
              <a:solidFill>
                <a:prstClr val="white"/>
              </a:solidFill>
              <a:effectLst/>
              <a:uLnTx/>
              <a:uFillTx/>
              <a:cs typeface="+mn-ea"/>
              <a:sym typeface="+mn-lt"/>
            </a:endParaRPr>
          </a:p>
        </p:txBody>
      </p:sp>
      <p:sp>
        <p:nvSpPr>
          <p:cNvPr id="77" name="文本框 76"/>
          <p:cNvSpPr txBox="1"/>
          <p:nvPr/>
        </p:nvSpPr>
        <p:spPr>
          <a:xfrm>
            <a:off x="1869175" y="3578018"/>
            <a:ext cx="5765621" cy="741357"/>
          </a:xfrm>
          <a:prstGeom prst="rect">
            <a:avLst/>
          </a:prstGeom>
          <a:noFill/>
        </p:spPr>
        <p:txBody>
          <a:bodyPr wrap="square" rtlCol="0">
            <a:spAutoFit/>
          </a:bodyPr>
          <a:lstStyle/>
          <a:p>
            <a:pPr marL="0" marR="0" lvl="0" indent="0" algn="ctr" defTabSz="914400" rtl="0" eaLnBrk="1" fontAlgn="auto" latinLnBrk="0" hangingPunct="1">
              <a:lnSpc>
                <a:spcPct val="130000"/>
              </a:lnSpc>
              <a:buClrTx/>
              <a:buSzTx/>
              <a:buFontTx/>
              <a:buNone/>
              <a:tabLst/>
              <a:defRPr/>
            </a:pPr>
            <a:r>
              <a:rPr kumimoji="0" lang="zh-CN" altLang="en-US" sz="3600" b="0" i="0" u="none" strike="noStrike" kern="1200" cap="none" spc="0" normalizeH="0" baseline="0" noProof="0" dirty="0">
                <a:ln>
                  <a:noFill/>
                </a:ln>
                <a:solidFill>
                  <a:prstClr val="black"/>
                </a:solidFill>
                <a:effectLst/>
                <a:uLnTx/>
                <a:uFillTx/>
                <a:cs typeface="+mn-ea"/>
                <a:sym typeface="+mn-lt"/>
              </a:rPr>
              <a:t>整体业务流程</a:t>
            </a:r>
          </a:p>
        </p:txBody>
      </p:sp>
      <p:grpSp>
        <p:nvGrpSpPr>
          <p:cNvPr id="79" name="组合 78"/>
          <p:cNvGrpSpPr/>
          <p:nvPr/>
        </p:nvGrpSpPr>
        <p:grpSpPr>
          <a:xfrm>
            <a:off x="6320071" y="2610462"/>
            <a:ext cx="820470" cy="844458"/>
            <a:chOff x="1827622" y="1343919"/>
            <a:chExt cx="2304000" cy="2304000"/>
          </a:xfrm>
        </p:grpSpPr>
        <p:sp>
          <p:nvSpPr>
            <p:cNvPr id="80" name="椭圆 7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81" name="椭圆 8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82" name="组合 81"/>
          <p:cNvGrpSpPr/>
          <p:nvPr/>
        </p:nvGrpSpPr>
        <p:grpSpPr>
          <a:xfrm>
            <a:off x="2915055" y="1336423"/>
            <a:ext cx="482134" cy="496230"/>
            <a:chOff x="1827622" y="1343919"/>
            <a:chExt cx="2304000" cy="2304000"/>
          </a:xfrm>
        </p:grpSpPr>
        <p:sp>
          <p:nvSpPr>
            <p:cNvPr id="83" name="椭圆 82"/>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84" name="椭圆 83"/>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88" name="组合 87"/>
          <p:cNvGrpSpPr/>
          <p:nvPr/>
        </p:nvGrpSpPr>
        <p:grpSpPr>
          <a:xfrm>
            <a:off x="5124145" y="3039730"/>
            <a:ext cx="482134" cy="496230"/>
            <a:chOff x="1827622" y="1343919"/>
            <a:chExt cx="2304000" cy="2304000"/>
          </a:xfrm>
        </p:grpSpPr>
        <p:sp>
          <p:nvSpPr>
            <p:cNvPr id="89" name="椭圆 88"/>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90" name="椭圆 89"/>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91" name="组合 90"/>
          <p:cNvGrpSpPr/>
          <p:nvPr/>
        </p:nvGrpSpPr>
        <p:grpSpPr>
          <a:xfrm>
            <a:off x="1853067" y="2183563"/>
            <a:ext cx="744376" cy="766140"/>
            <a:chOff x="1827622" y="1343919"/>
            <a:chExt cx="2304000" cy="2304000"/>
          </a:xfrm>
        </p:grpSpPr>
        <p:sp>
          <p:nvSpPr>
            <p:cNvPr id="92" name="椭圆 9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93" name="椭圆 9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pic>
        <p:nvPicPr>
          <p:cNvPr id="22" name="图片 21">
            <a:extLst>
              <a:ext uri="{FF2B5EF4-FFF2-40B4-BE49-F238E27FC236}">
                <a16:creationId xmlns:a16="http://schemas.microsoft.com/office/drawing/2014/main" id="{97556648-129E-42EA-9370-AD43E6A84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2" name="文本框 1"/>
          <p:cNvSpPr txBox="1"/>
          <p:nvPr/>
        </p:nvSpPr>
        <p:spPr>
          <a:xfrm>
            <a:off x="457607" y="853008"/>
            <a:ext cx="8096435" cy="93307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sym typeface="+mn-ea"/>
              </a:rPr>
              <a:t>省内</a:t>
            </a:r>
            <a:r>
              <a:rPr kumimoji="0" lang="en-US" altLang="zh-CN" sz="2400" b="0" i="0" u="none" strike="noStrike" kern="1200" cap="none" spc="0" normalizeH="0" baseline="0" noProof="0" dirty="0">
                <a:ln>
                  <a:noFill/>
                </a:ln>
                <a:solidFill>
                  <a:prstClr val="black"/>
                </a:solidFill>
                <a:effectLst/>
                <a:uLnTx/>
                <a:uFillTx/>
                <a:latin typeface="Arial"/>
                <a:ea typeface="微软雅黑"/>
                <a:cs typeface="+mn-cs"/>
                <a:sym typeface="+mn-ea"/>
              </a:rPr>
              <a:t>1</a:t>
            </a: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sym typeface="+mn-ea"/>
              </a:rPr>
              <a:t>剩余库存量</a:t>
            </a:r>
            <a:r>
              <a:rPr kumimoji="0" lang="en-US" altLang="zh-CN" sz="2400" b="0" i="0" u="none" strike="noStrike" kern="1200" cap="none" spc="0" normalizeH="0" baseline="0" noProof="0" dirty="0">
                <a:ln>
                  <a:noFill/>
                </a:ln>
                <a:solidFill>
                  <a:prstClr val="black"/>
                </a:solidFill>
                <a:effectLst/>
                <a:uLnTx/>
                <a:uFillTx/>
                <a:latin typeface="Arial"/>
                <a:ea typeface="微软雅黑"/>
                <a:cs typeface="+mn-cs"/>
                <a:sym typeface="+mn-ea"/>
              </a:rPr>
              <a:t>----&gt;</a:t>
            </a: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sym typeface="+mn-ea"/>
              </a:rPr>
              <a:t>摘单资源量</a:t>
            </a:r>
            <a:endParaRPr kumimoji="0" lang="zh-CN" altLang="en-US" sz="24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库存剩余量去除为</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0</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的情况转为今日摘单资源量</a:t>
            </a:r>
          </a:p>
        </p:txBody>
      </p:sp>
      <p:pic>
        <p:nvPicPr>
          <p:cNvPr id="6" name="图片 5"/>
          <p:cNvPicPr>
            <a:picLocks noChangeAspect="1"/>
          </p:cNvPicPr>
          <p:nvPr/>
        </p:nvPicPr>
        <p:blipFill>
          <a:blip r:embed="rId5"/>
          <a:stretch>
            <a:fillRect/>
          </a:stretch>
        </p:blipFill>
        <p:spPr>
          <a:xfrm>
            <a:off x="457607" y="1830937"/>
            <a:ext cx="8228330" cy="1164590"/>
          </a:xfrm>
          <a:prstGeom prst="rect">
            <a:avLst/>
          </a:prstGeom>
        </p:spPr>
      </p:pic>
      <p:sp>
        <p:nvSpPr>
          <p:cNvPr id="7" name="下箭头 6"/>
          <p:cNvSpPr/>
          <p:nvPr/>
        </p:nvSpPr>
        <p:spPr>
          <a:xfrm>
            <a:off x="4114165" y="3107690"/>
            <a:ext cx="46609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8" name="图片 7"/>
          <p:cNvPicPr>
            <a:picLocks noChangeAspect="1"/>
          </p:cNvPicPr>
          <p:nvPr/>
        </p:nvPicPr>
        <p:blipFill>
          <a:blip r:embed="rId6"/>
          <a:stretch>
            <a:fillRect/>
          </a:stretch>
        </p:blipFill>
        <p:spPr>
          <a:xfrm>
            <a:off x="1021715" y="4037965"/>
            <a:ext cx="7099935" cy="1390015"/>
          </a:xfrm>
          <a:prstGeom prst="rect">
            <a:avLst/>
          </a:prstGeom>
        </p:spPr>
      </p:pic>
      <p:cxnSp>
        <p:nvCxnSpPr>
          <p:cNvPr id="9" name="直接箭头连接符 8"/>
          <p:cNvCxnSpPr>
            <a:cxnSpLocks/>
          </p:cNvCxnSpPr>
          <p:nvPr/>
        </p:nvCxnSpPr>
        <p:spPr>
          <a:xfrm>
            <a:off x="6901815" y="2783541"/>
            <a:ext cx="0" cy="324149"/>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0" name="矩形 9"/>
          <p:cNvSpPr/>
          <p:nvPr/>
        </p:nvSpPr>
        <p:spPr>
          <a:xfrm>
            <a:off x="6252284" y="3167741"/>
            <a:ext cx="1299061" cy="582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Arial"/>
                <a:ea typeface="微软雅黑"/>
                <a:cs typeface="+mn-cs"/>
              </a:rPr>
              <a:t>200</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吨白卷</a:t>
            </a:r>
            <a:r>
              <a:rPr kumimoji="0" lang="en-US" altLang="zh-CN" sz="1800" b="0" i="0" u="none" strike="noStrike" kern="1200" cap="none" spc="0" normalizeH="0" baseline="0" noProof="0" dirty="0">
                <a:ln>
                  <a:noFill/>
                </a:ln>
                <a:solidFill>
                  <a:srgbClr val="FF0000"/>
                </a:solidFill>
                <a:effectLst/>
                <a:uLnTx/>
                <a:uFillTx/>
                <a:latin typeface="Arial"/>
                <a:ea typeface="微软雅黑"/>
                <a:cs typeface="+mn-cs"/>
              </a:rPr>
              <a:t>210</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吨黑卷</a:t>
            </a:r>
          </a:p>
        </p:txBody>
      </p:sp>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2" name="文本框 1"/>
          <p:cNvSpPr txBox="1"/>
          <p:nvPr/>
        </p:nvSpPr>
        <p:spPr>
          <a:xfrm>
            <a:off x="523875" y="969010"/>
            <a:ext cx="8096250" cy="22574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混装配载情况：</a:t>
            </a: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dirty="0">
                <a:solidFill>
                  <a:prstClr val="black"/>
                </a:solidFill>
                <a:latin typeface="Arial"/>
                <a:ea typeface="微软雅黑"/>
              </a:rPr>
              <a:t>1</a:t>
            </a:r>
            <a:r>
              <a:rPr lang="zh-CN" altLang="en-US" dirty="0">
                <a:solidFill>
                  <a:prstClr val="black"/>
                </a:solidFill>
                <a:latin typeface="Arial"/>
                <a:ea typeface="微软雅黑"/>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混装配载必须是在同一地级市，不同地级市原则上不混配</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2</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、型钢不能和其他品种进行混配</a:t>
            </a: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dirty="0">
                <a:solidFill>
                  <a:prstClr val="black"/>
                </a:solidFill>
                <a:latin typeface="Arial"/>
                <a:ea typeface="微软雅黑"/>
              </a:rPr>
              <a:t>3</a:t>
            </a:r>
            <a:r>
              <a:rPr lang="zh-CN" altLang="en-US" dirty="0">
                <a:solidFill>
                  <a:prstClr val="black"/>
                </a:solidFill>
                <a:latin typeface="Arial"/>
                <a:ea typeface="微软雅黑"/>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混配的县级市必须在同一线路且距离较近</a:t>
            </a: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dirty="0">
                <a:solidFill>
                  <a:prstClr val="black"/>
                </a:solidFill>
                <a:latin typeface="Arial"/>
                <a:ea typeface="微软雅黑"/>
              </a:rPr>
              <a:t>4</a:t>
            </a:r>
            <a:r>
              <a:rPr lang="zh-CN" altLang="en-US" dirty="0">
                <a:solidFill>
                  <a:prstClr val="black"/>
                </a:solidFill>
                <a:latin typeface="Arial"/>
                <a:ea typeface="微软雅黑"/>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混装一般是一个小批量的情况</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小量品种无法满足单车的情况</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注：广饶的线材不能和型钢混配，故不转换为摘单资源量</a:t>
            </a:r>
          </a:p>
        </p:txBody>
      </p:sp>
      <p:pic>
        <p:nvPicPr>
          <p:cNvPr id="3" name="图片 2"/>
          <p:cNvPicPr>
            <a:picLocks noChangeAspect="1"/>
          </p:cNvPicPr>
          <p:nvPr/>
        </p:nvPicPr>
        <p:blipFill>
          <a:blip r:embed="rId5"/>
          <a:stretch>
            <a:fillRect/>
          </a:stretch>
        </p:blipFill>
        <p:spPr>
          <a:xfrm>
            <a:off x="494030" y="3531241"/>
            <a:ext cx="8429625" cy="876300"/>
          </a:xfrm>
          <a:prstGeom prst="rect">
            <a:avLst/>
          </a:prstGeom>
        </p:spPr>
      </p:pic>
      <p:sp>
        <p:nvSpPr>
          <p:cNvPr id="7" name="下箭头 6"/>
          <p:cNvSpPr/>
          <p:nvPr/>
        </p:nvSpPr>
        <p:spPr>
          <a:xfrm>
            <a:off x="4029710" y="4492631"/>
            <a:ext cx="46609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5" name="图片 4"/>
          <p:cNvPicPr>
            <a:picLocks noChangeAspect="1"/>
          </p:cNvPicPr>
          <p:nvPr/>
        </p:nvPicPr>
        <p:blipFill>
          <a:blip r:embed="rId6"/>
          <a:stretch>
            <a:fillRect/>
          </a:stretch>
        </p:blipFill>
        <p:spPr>
          <a:xfrm>
            <a:off x="1119505" y="5346071"/>
            <a:ext cx="6286500" cy="885825"/>
          </a:xfrm>
          <a:prstGeom prst="rect">
            <a:avLst/>
          </a:prstGeom>
        </p:spPr>
      </p:pic>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2" name="文本框 1"/>
          <p:cNvSpPr txBox="1"/>
          <p:nvPr/>
        </p:nvSpPr>
        <p:spPr>
          <a:xfrm>
            <a:off x="523875" y="1295400"/>
            <a:ext cx="8096250" cy="173329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rPr>
              <a:t>混装配载情况：</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1</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、考虑品种混配，去除窄带后，剩余都为型钢</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2</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、三个区县的库存之和为</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50</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吨，在标载</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32</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吨只能满足一车</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3</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、东营区和广饶县正好满足一车</a:t>
            </a:r>
            <a:endParaRPr kumimoji="0" lang="en-US" altLang="zh-CN"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 name="下箭头 6"/>
          <p:cNvSpPr/>
          <p:nvPr/>
        </p:nvSpPr>
        <p:spPr>
          <a:xfrm>
            <a:off x="4114165" y="4013200"/>
            <a:ext cx="46609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5" name="图片 4"/>
          <p:cNvPicPr>
            <a:picLocks noChangeAspect="1"/>
          </p:cNvPicPr>
          <p:nvPr/>
        </p:nvPicPr>
        <p:blipFill>
          <a:blip r:embed="rId5"/>
          <a:stretch>
            <a:fillRect/>
          </a:stretch>
        </p:blipFill>
        <p:spPr>
          <a:xfrm>
            <a:off x="1203960" y="4932680"/>
            <a:ext cx="6286500" cy="885825"/>
          </a:xfrm>
          <a:prstGeom prst="rect">
            <a:avLst/>
          </a:prstGeom>
        </p:spPr>
      </p:pic>
      <p:pic>
        <p:nvPicPr>
          <p:cNvPr id="11" name="图片 10"/>
          <p:cNvPicPr>
            <a:picLocks noChangeAspect="1"/>
          </p:cNvPicPr>
          <p:nvPr/>
        </p:nvPicPr>
        <p:blipFill>
          <a:blip r:embed="rId6"/>
          <a:stretch>
            <a:fillRect/>
          </a:stretch>
        </p:blipFill>
        <p:spPr>
          <a:xfrm>
            <a:off x="371475" y="3131820"/>
            <a:ext cx="8401050" cy="723900"/>
          </a:xfrm>
          <a:prstGeom prst="rect">
            <a:avLst/>
          </a:prstGeom>
        </p:spPr>
      </p:pic>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2" name="文本框 1"/>
          <p:cNvSpPr txBox="1"/>
          <p:nvPr/>
        </p:nvSpPr>
        <p:spPr>
          <a:xfrm>
            <a:off x="621437" y="847178"/>
            <a:ext cx="8096435" cy="133318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Arial"/>
                <a:ea typeface="微软雅黑"/>
                <a:cs typeface="+mn-cs"/>
                <a:sym typeface="+mn-ea"/>
              </a:rPr>
              <a:t>混装配载情况：</a:t>
            </a:r>
            <a:endParaRPr kumimoji="0" lang="zh-CN" altLang="en-US" sz="2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sym typeface="+mn-ea"/>
              </a:rPr>
              <a:t>在东营区和广饶县正好满足一车的情况下：</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考虑两个地区是否在同一线路上，满足可进行混配</a:t>
            </a:r>
          </a:p>
        </p:txBody>
      </p:sp>
      <p:pic>
        <p:nvPicPr>
          <p:cNvPr id="3" name="图片 2"/>
          <p:cNvPicPr>
            <a:picLocks noChangeAspect="1"/>
          </p:cNvPicPr>
          <p:nvPr/>
        </p:nvPicPr>
        <p:blipFill>
          <a:blip r:embed="rId5"/>
          <a:stretch>
            <a:fillRect/>
          </a:stretch>
        </p:blipFill>
        <p:spPr>
          <a:xfrm>
            <a:off x="1396682" y="2297043"/>
            <a:ext cx="6367145" cy="4229735"/>
          </a:xfrm>
          <a:prstGeom prst="rect">
            <a:avLst/>
          </a:prstGeom>
        </p:spPr>
      </p:pic>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2" name="文本框 1"/>
          <p:cNvSpPr txBox="1"/>
          <p:nvPr/>
        </p:nvSpPr>
        <p:spPr>
          <a:xfrm>
            <a:off x="621455" y="982345"/>
            <a:ext cx="8096435" cy="129317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Arial"/>
                <a:ea typeface="微软雅黑"/>
                <a:cs typeface="+mn-cs"/>
                <a:sym typeface="+mn-ea"/>
              </a:rPr>
              <a:t>不能混装配载情况：</a:t>
            </a:r>
            <a:endParaRPr kumimoji="0" lang="zh-CN" altLang="en-US" sz="2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距离过远，不在同一线路，没法均衡运价</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例：德州市德城区和夏津县无法进行混配</a:t>
            </a:r>
          </a:p>
        </p:txBody>
      </p:sp>
      <p:pic>
        <p:nvPicPr>
          <p:cNvPr id="6" name="图片 5"/>
          <p:cNvPicPr>
            <a:picLocks noChangeAspect="1"/>
          </p:cNvPicPr>
          <p:nvPr/>
        </p:nvPicPr>
        <p:blipFill>
          <a:blip r:embed="rId5"/>
          <a:stretch>
            <a:fillRect/>
          </a:stretch>
        </p:blipFill>
        <p:spPr>
          <a:xfrm>
            <a:off x="1211580" y="2275520"/>
            <a:ext cx="6580505" cy="4398010"/>
          </a:xfrm>
          <a:prstGeom prst="rect">
            <a:avLst/>
          </a:prstGeom>
        </p:spPr>
      </p:pic>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2" name="文本框 1"/>
          <p:cNvSpPr txBox="1"/>
          <p:nvPr/>
        </p:nvSpPr>
        <p:spPr>
          <a:xfrm>
            <a:off x="523647" y="1295603"/>
            <a:ext cx="8096435" cy="45304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Arial"/>
                <a:ea typeface="微软雅黑"/>
                <a:cs typeface="+mn-cs"/>
              </a:rPr>
              <a:t>省内</a:t>
            </a:r>
            <a:r>
              <a:rPr kumimoji="0" lang="en-US" altLang="zh-CN" sz="2800" b="0" i="0" u="none" strike="noStrike" kern="1200" cap="none" spc="0" normalizeH="0" baseline="0" noProof="0" dirty="0">
                <a:ln>
                  <a:noFill/>
                </a:ln>
                <a:solidFill>
                  <a:prstClr val="black"/>
                </a:solidFill>
                <a:effectLst/>
                <a:uLnTx/>
                <a:uFillTx/>
                <a:latin typeface="Arial"/>
                <a:ea typeface="微软雅黑"/>
                <a:cs typeface="+mn-cs"/>
              </a:rPr>
              <a:t>2</a:t>
            </a:r>
            <a:r>
              <a:rPr kumimoji="0" lang="zh-CN" altLang="en-US" sz="2800" b="0" i="0" u="none" strike="noStrike" kern="1200" cap="none" spc="0" normalizeH="0" baseline="0" noProof="0" dirty="0">
                <a:ln>
                  <a:noFill/>
                </a:ln>
                <a:solidFill>
                  <a:prstClr val="black"/>
                </a:solidFill>
                <a:effectLst/>
                <a:uLnTx/>
                <a:uFillTx/>
                <a:latin typeface="Arial"/>
                <a:ea typeface="微软雅黑"/>
                <a:cs typeface="+mn-cs"/>
              </a:rPr>
              <a:t>、</a:t>
            </a:r>
            <a:r>
              <a:rPr kumimoji="0" lang="en-US" altLang="zh-CN" sz="2800" b="0" i="0" u="none" strike="noStrike" kern="1200" cap="none" spc="0" normalizeH="0" baseline="0" noProof="0" dirty="0">
                <a:ln>
                  <a:noFill/>
                </a:ln>
                <a:solidFill>
                  <a:prstClr val="black"/>
                </a:solidFill>
                <a:effectLst/>
                <a:uLnTx/>
                <a:uFillTx/>
                <a:latin typeface="Arial"/>
                <a:ea typeface="微软雅黑"/>
                <a:cs typeface="+mn-cs"/>
              </a:rPr>
              <a:t>3</a:t>
            </a:r>
            <a:r>
              <a:rPr kumimoji="0" lang="zh-CN" altLang="en-US" sz="2800" b="0" i="0" u="none" strike="noStrike" kern="1200" cap="none" spc="0" normalizeH="0" baseline="0" noProof="0" dirty="0">
                <a:ln>
                  <a:noFill/>
                </a:ln>
                <a:solidFill>
                  <a:prstClr val="black"/>
                </a:solidFill>
                <a:effectLst/>
                <a:uLnTx/>
                <a:uFillTx/>
                <a:latin typeface="Arial"/>
                <a:ea typeface="微软雅黑"/>
                <a:cs typeface="+mn-cs"/>
              </a:rPr>
              <a:t>：青岛、临沂</a:t>
            </a:r>
            <a:endParaRPr kumimoji="0" lang="en-US" altLang="zh-CN" sz="2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计算规则：</a:t>
            </a:r>
            <a:endParaRPr kumimoji="0" lang="en-US" altLang="zh-CN"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1</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、获取今日</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8</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点青岛、临沂线路的库存量</a:t>
            </a:r>
            <a:endParaRPr kumimoji="0" lang="en-US" altLang="zh-CN"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2</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、获取昨日和前日的摘单量，并按照线路，品种相加</a:t>
            </a:r>
            <a:endParaRPr kumimoji="0" lang="en-US" altLang="zh-CN"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3</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、今日摘单资源量</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今日</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8</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点库存</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昨日</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前日摘单量</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4</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、按照省内</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1</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的规则，将不能搭配的量少的品种进行舍去</a:t>
            </a:r>
            <a:endParaRPr kumimoji="0" lang="en-US" altLang="zh-CN"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使用两日摘单量的原因：</a:t>
            </a:r>
            <a:endParaRPr kumimoji="0" lang="en-US" altLang="zh-CN"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例如：省内</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2</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3</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是</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4</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月</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29</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号做</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30</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号的摘单，</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5</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月</a:t>
            </a: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1</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号运，相当于今天找后天的车，中间留一天，留出量来，留一天的产品，明天可能没有货，让库存有一天的缓冲时间，避免出现车等货的情况。</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167005" y="977265"/>
            <a:ext cx="3061335" cy="82994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sym typeface="+mn-ea"/>
              </a:rPr>
              <a:t>摘单资源下发流程</a:t>
            </a:r>
            <a:endParaRPr kumimoji="0" lang="zh-CN" altLang="en-US" sz="24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396875" y="1722905"/>
            <a:ext cx="7955280" cy="285360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1</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、省内</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1,2,3</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线路今日摘单资源计算完成后</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2</a:t>
            </a:r>
            <a:r>
              <a:rPr lang="zh-CN" altLang="en-US" sz="2000" dirty="0">
                <a:solidFill>
                  <a:prstClr val="black"/>
                </a:solidFill>
                <a:latin typeface="微软雅黑"/>
                <a:ea typeface="微软雅黑"/>
                <a:sym typeface="+mn-ea"/>
              </a:rPr>
              <a:t>、</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将摘单量下发至各线路，城市下发至区域负责人</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3</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、区域负责人联系车队，单车进行找车来完成今日的摘单量指标</a:t>
            </a:r>
            <a:endPar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找明日或明日和后日的单车，会变更</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4</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、每日下午</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2</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点前区域负责人将摘单情况发至潘杰处，进行汇总</a:t>
            </a:r>
            <a:r>
              <a:rPr lang="zh-CN" altLang="en-US" sz="2000" dirty="0">
                <a:solidFill>
                  <a:prstClr val="black"/>
                </a:solidFill>
                <a:latin typeface="微软雅黑"/>
                <a:ea typeface="微软雅黑"/>
                <a:sym typeface="+mn-ea"/>
              </a:rPr>
              <a:t>，</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并最摘单</a:t>
            </a:r>
            <a:r>
              <a:rPr kumimoji="0" lang="zh-CN" altLang="en-US" sz="2000" b="0" i="0" u="none" strike="noStrike" kern="1200" cap="none" spc="0" normalizeH="0" baseline="0" noProof="0" dirty="0">
                <a:ln>
                  <a:noFill/>
                </a:ln>
                <a:solidFill>
                  <a:srgbClr val="FF0000"/>
                </a:solidFill>
                <a:effectLst/>
                <a:uLnTx/>
                <a:uFillTx/>
                <a:latin typeface="微软雅黑"/>
                <a:ea typeface="微软雅黑"/>
                <a:cs typeface="+mn-cs"/>
                <a:sym typeface="+mn-ea"/>
              </a:rPr>
              <a:t>货物资源进行锁定</a:t>
            </a:r>
            <a:endParaRPr kumimoji="0" lang="zh-CN" altLang="en-US" sz="2000" b="0" i="0" u="none" strike="noStrike" kern="1200" cap="none" spc="0" normalizeH="0" baseline="0" noProof="0" dirty="0">
              <a:ln>
                <a:noFill/>
              </a:ln>
              <a:solidFill>
                <a:srgbClr val="FF0000"/>
              </a:solidFill>
              <a:effectLst/>
              <a:uLnTx/>
              <a:uFillTx/>
              <a:latin typeface="微软雅黑"/>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5</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、今日的摘单量为明日的摘单资源分配提供基础数据。</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347345" y="1038860"/>
            <a:ext cx="31877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摘单和锁单流程</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411479" y="1669542"/>
            <a:ext cx="7955280" cy="493859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1</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、各区域负责人对摘单资源进行找车，并明确到货物明细，发给运营负责人进行汇总今日摘单量和明细</a:t>
            </a:r>
            <a:endPar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2</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、确定明细汇总后，交由运输处进行锁单操作，则该资源货物无法进行分配，除非锁单时间结束</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(24h</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或</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48</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小时，随业务变更</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3</a:t>
            </a:r>
            <a:r>
              <a:rPr lang="zh-CN" altLang="en-US" sz="2000" dirty="0">
                <a:solidFill>
                  <a:prstClr val="black"/>
                </a:solidFill>
                <a:latin typeface="微软雅黑"/>
                <a:ea typeface="微软雅黑"/>
                <a:sym typeface="+mn-ea"/>
              </a:rPr>
              <a:t>、</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汇总表一览</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包含明细，发货通知单号，订单号，品种，规格等</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ea"/>
              </a:rPr>
              <a:t>：</a:t>
            </a:r>
            <a:endPar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ea"/>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sym typeface="+mn-ea"/>
              </a:rPr>
              <a:t>4</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sym typeface="+mn-ea"/>
              </a:rPr>
              <a:t>、各区域负责人根据摘单结果派单</a:t>
            </a: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sym typeface="+mn-ea"/>
            </a:endParaRPr>
          </a:p>
        </p:txBody>
      </p:sp>
      <p:pic>
        <p:nvPicPr>
          <p:cNvPr id="3" name="图片 2"/>
          <p:cNvPicPr>
            <a:picLocks noChangeAspect="1"/>
          </p:cNvPicPr>
          <p:nvPr/>
        </p:nvPicPr>
        <p:blipFill>
          <a:blip r:embed="rId5"/>
          <a:stretch>
            <a:fillRect/>
          </a:stretch>
        </p:blipFill>
        <p:spPr>
          <a:xfrm>
            <a:off x="1380171" y="3861585"/>
            <a:ext cx="6017895" cy="2123440"/>
          </a:xfrm>
          <a:prstGeom prst="rect">
            <a:avLst/>
          </a:prstGeom>
        </p:spPr>
      </p:pic>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369794" y="818298"/>
            <a:ext cx="3159776" cy="43088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确定昨日摘单执行情况</a:t>
            </a:r>
          </a:p>
        </p:txBody>
      </p:sp>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5" name="图片 4"/>
          <p:cNvPicPr>
            <a:picLocks noChangeAspect="1"/>
          </p:cNvPicPr>
          <p:nvPr/>
        </p:nvPicPr>
        <p:blipFill>
          <a:blip r:embed="rId5"/>
          <a:stretch>
            <a:fillRect/>
          </a:stretch>
        </p:blipFill>
        <p:spPr>
          <a:xfrm>
            <a:off x="1284194" y="2639150"/>
            <a:ext cx="6784752" cy="4028784"/>
          </a:xfrm>
          <a:prstGeom prst="rect">
            <a:avLst/>
          </a:prstGeom>
        </p:spPr>
      </p:pic>
      <p:sp>
        <p:nvSpPr>
          <p:cNvPr id="7" name="文本框 6"/>
          <p:cNvSpPr txBox="1"/>
          <p:nvPr/>
        </p:nvSpPr>
        <p:spPr>
          <a:xfrm>
            <a:off x="307974" y="1262566"/>
            <a:ext cx="5010337" cy="1253677"/>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数据来源：日钢</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LMS</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系统</a:t>
            </a: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数据表：出库实绩明细表</a:t>
            </a: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进行昨日车辆出库明细的查询</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307974" y="1038225"/>
            <a:ext cx="3189605" cy="43088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确定昨日摘单执行情况</a:t>
            </a:r>
          </a:p>
        </p:txBody>
      </p:sp>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 name="文本框 6"/>
          <p:cNvSpPr txBox="1"/>
          <p:nvPr/>
        </p:nvSpPr>
        <p:spPr>
          <a:xfrm>
            <a:off x="238125" y="1498600"/>
            <a:ext cx="4932269" cy="853567"/>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根据下发时间和车队查询昨日发运信息</a:t>
            </a: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下载查询数据至</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Excel</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表进行汇总统计</a:t>
            </a:r>
          </a:p>
        </p:txBody>
      </p:sp>
      <p:pic>
        <p:nvPicPr>
          <p:cNvPr id="3" name="图片 2"/>
          <p:cNvPicPr>
            <a:picLocks noChangeAspect="1"/>
          </p:cNvPicPr>
          <p:nvPr/>
        </p:nvPicPr>
        <p:blipFill>
          <a:blip r:embed="rId5"/>
          <a:stretch>
            <a:fillRect/>
          </a:stretch>
        </p:blipFill>
        <p:spPr>
          <a:xfrm>
            <a:off x="238125" y="2623555"/>
            <a:ext cx="7886700" cy="3850928"/>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整体业务流程</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6" name="矩形: 圆角 5">
            <a:extLst>
              <a:ext uri="{FF2B5EF4-FFF2-40B4-BE49-F238E27FC236}">
                <a16:creationId xmlns:a16="http://schemas.microsoft.com/office/drawing/2014/main" id="{F0F24A6B-AE4A-4BCF-BAFB-CD75C20B2CD9}"/>
              </a:ext>
            </a:extLst>
          </p:cNvPr>
          <p:cNvSpPr/>
          <p:nvPr/>
        </p:nvSpPr>
        <p:spPr>
          <a:xfrm>
            <a:off x="403404" y="1573305"/>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cs typeface="+mn-ea"/>
                <a:sym typeface="+mn-lt"/>
              </a:rPr>
              <a:t>每天获取</a:t>
            </a:r>
            <a:endParaRPr lang="en-US" altLang="zh-CN" dirty="0">
              <a:cs typeface="+mn-ea"/>
              <a:sym typeface="+mn-lt"/>
            </a:endParaRPr>
          </a:p>
          <a:p>
            <a:pPr algn="ctr">
              <a:lnSpc>
                <a:spcPct val="130000"/>
              </a:lnSpc>
            </a:pPr>
            <a:r>
              <a:rPr lang="zh-CN" altLang="en-US" dirty="0">
                <a:cs typeface="+mn-ea"/>
                <a:sym typeface="+mn-lt"/>
              </a:rPr>
              <a:t>零点库存</a:t>
            </a:r>
          </a:p>
        </p:txBody>
      </p:sp>
      <p:sp>
        <p:nvSpPr>
          <p:cNvPr id="7" name="矩形: 圆角 6">
            <a:extLst>
              <a:ext uri="{FF2B5EF4-FFF2-40B4-BE49-F238E27FC236}">
                <a16:creationId xmlns:a16="http://schemas.microsoft.com/office/drawing/2014/main" id="{3CD4E60B-460A-47CC-9367-5E7526873A55}"/>
              </a:ext>
            </a:extLst>
          </p:cNvPr>
          <p:cNvSpPr/>
          <p:nvPr/>
        </p:nvSpPr>
        <p:spPr>
          <a:xfrm>
            <a:off x="406766" y="3356723"/>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cs typeface="+mn-ea"/>
                <a:sym typeface="+mn-lt"/>
              </a:rPr>
              <a:t>可发库存</a:t>
            </a:r>
            <a:endParaRPr lang="en-US" altLang="zh-CN" dirty="0">
              <a:cs typeface="+mn-ea"/>
              <a:sym typeface="+mn-lt"/>
            </a:endParaRPr>
          </a:p>
          <a:p>
            <a:pPr algn="ctr">
              <a:lnSpc>
                <a:spcPct val="130000"/>
              </a:lnSpc>
            </a:pPr>
            <a:r>
              <a:rPr lang="zh-CN" altLang="en-US" dirty="0">
                <a:cs typeface="+mn-ea"/>
                <a:sym typeface="+mn-lt"/>
              </a:rPr>
              <a:t>处理</a:t>
            </a:r>
          </a:p>
        </p:txBody>
      </p:sp>
      <p:sp>
        <p:nvSpPr>
          <p:cNvPr id="8" name="矩形: 圆角 7">
            <a:extLst>
              <a:ext uri="{FF2B5EF4-FFF2-40B4-BE49-F238E27FC236}">
                <a16:creationId xmlns:a16="http://schemas.microsoft.com/office/drawing/2014/main" id="{9D6E28EE-D612-486C-B072-89B8154F4418}"/>
              </a:ext>
            </a:extLst>
          </p:cNvPr>
          <p:cNvSpPr/>
          <p:nvPr/>
        </p:nvSpPr>
        <p:spPr>
          <a:xfrm>
            <a:off x="2671474" y="1573305"/>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cs typeface="+mn-ea"/>
                <a:sym typeface="+mn-lt"/>
              </a:rPr>
              <a:t>可发库存</a:t>
            </a:r>
            <a:endParaRPr lang="en-US" altLang="zh-CN" dirty="0">
              <a:cs typeface="+mn-ea"/>
              <a:sym typeface="+mn-lt"/>
            </a:endParaRPr>
          </a:p>
          <a:p>
            <a:pPr algn="ctr">
              <a:lnSpc>
                <a:spcPct val="130000"/>
              </a:lnSpc>
            </a:pPr>
            <a:r>
              <a:rPr lang="zh-CN" altLang="en-US" dirty="0">
                <a:cs typeface="+mn-ea"/>
                <a:sym typeface="+mn-lt"/>
              </a:rPr>
              <a:t>处理</a:t>
            </a:r>
          </a:p>
        </p:txBody>
      </p:sp>
      <p:sp>
        <p:nvSpPr>
          <p:cNvPr id="9" name="矩形: 圆角 8">
            <a:extLst>
              <a:ext uri="{FF2B5EF4-FFF2-40B4-BE49-F238E27FC236}">
                <a16:creationId xmlns:a16="http://schemas.microsoft.com/office/drawing/2014/main" id="{F8A91B6A-0673-42E4-A8C9-F6219E7E9F58}"/>
              </a:ext>
            </a:extLst>
          </p:cNvPr>
          <p:cNvSpPr/>
          <p:nvPr/>
        </p:nvSpPr>
        <p:spPr>
          <a:xfrm>
            <a:off x="2683799" y="3356723"/>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cs typeface="+mn-ea"/>
                <a:sym typeface="+mn-lt"/>
              </a:rPr>
              <a:t>分配到</a:t>
            </a:r>
            <a:endParaRPr lang="en-US" altLang="zh-CN" dirty="0">
              <a:cs typeface="+mn-ea"/>
              <a:sym typeface="+mn-lt"/>
            </a:endParaRPr>
          </a:p>
          <a:p>
            <a:pPr algn="ctr">
              <a:lnSpc>
                <a:spcPct val="130000"/>
              </a:lnSpc>
            </a:pPr>
            <a:r>
              <a:rPr lang="zh-CN" altLang="en-US" dirty="0">
                <a:cs typeface="+mn-ea"/>
                <a:sym typeface="+mn-lt"/>
              </a:rPr>
              <a:t>各线路</a:t>
            </a:r>
          </a:p>
        </p:txBody>
      </p:sp>
      <p:cxnSp>
        <p:nvCxnSpPr>
          <p:cNvPr id="10" name="直接箭头连接符 9">
            <a:extLst>
              <a:ext uri="{FF2B5EF4-FFF2-40B4-BE49-F238E27FC236}">
                <a16:creationId xmlns:a16="http://schemas.microsoft.com/office/drawing/2014/main" id="{9A0984B5-FB72-4831-81BE-7B23B5420BF1}"/>
              </a:ext>
            </a:extLst>
          </p:cNvPr>
          <p:cNvCxnSpPr>
            <a:cxnSpLocks/>
            <a:stCxn id="6" idx="2"/>
            <a:endCxn id="7" idx="0"/>
          </p:cNvCxnSpPr>
          <p:nvPr/>
        </p:nvCxnSpPr>
        <p:spPr>
          <a:xfrm>
            <a:off x="1176610" y="2353234"/>
            <a:ext cx="3362" cy="10034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7003F872-127E-49A4-A9EE-C4C7E7C9B4F9}"/>
              </a:ext>
            </a:extLst>
          </p:cNvPr>
          <p:cNvSpPr/>
          <p:nvPr/>
        </p:nvSpPr>
        <p:spPr>
          <a:xfrm>
            <a:off x="2683799" y="5001384"/>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cs typeface="+mn-ea"/>
                <a:sym typeface="+mn-lt"/>
              </a:rPr>
              <a:t>汇好运</a:t>
            </a:r>
            <a:endParaRPr lang="en-US" altLang="zh-CN" dirty="0">
              <a:cs typeface="+mn-ea"/>
              <a:sym typeface="+mn-lt"/>
            </a:endParaRPr>
          </a:p>
          <a:p>
            <a:pPr algn="ctr">
              <a:lnSpc>
                <a:spcPct val="130000"/>
              </a:lnSpc>
            </a:pPr>
            <a:r>
              <a:rPr lang="zh-CN" altLang="en-US" dirty="0">
                <a:cs typeface="+mn-ea"/>
                <a:sym typeface="+mn-lt"/>
              </a:rPr>
              <a:t>平台找车</a:t>
            </a:r>
          </a:p>
        </p:txBody>
      </p:sp>
      <p:cxnSp>
        <p:nvCxnSpPr>
          <p:cNvPr id="12" name="连接符: 肘形 11">
            <a:extLst>
              <a:ext uri="{FF2B5EF4-FFF2-40B4-BE49-F238E27FC236}">
                <a16:creationId xmlns:a16="http://schemas.microsoft.com/office/drawing/2014/main" id="{274C1E49-0D12-4A5F-84A3-758D1CC61961}"/>
              </a:ext>
            </a:extLst>
          </p:cNvPr>
          <p:cNvCxnSpPr>
            <a:stCxn id="7" idx="3"/>
            <a:endCxn id="8" idx="1"/>
          </p:cNvCxnSpPr>
          <p:nvPr/>
        </p:nvCxnSpPr>
        <p:spPr>
          <a:xfrm flipV="1">
            <a:off x="1953178" y="1963270"/>
            <a:ext cx="718296" cy="178341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EB9D323-C4C0-4094-9E0C-3E6D7597134C}"/>
              </a:ext>
            </a:extLst>
          </p:cNvPr>
          <p:cNvCxnSpPr>
            <a:stCxn id="8" idx="2"/>
            <a:endCxn id="9" idx="0"/>
          </p:cNvCxnSpPr>
          <p:nvPr/>
        </p:nvCxnSpPr>
        <p:spPr>
          <a:xfrm>
            <a:off x="3444680" y="2353234"/>
            <a:ext cx="12325" cy="10034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92DFF4C-DA83-4033-A09A-F0F9937BAC3C}"/>
              </a:ext>
            </a:extLst>
          </p:cNvPr>
          <p:cNvCxnSpPr>
            <a:stCxn id="9" idx="2"/>
            <a:endCxn id="11" idx="0"/>
          </p:cNvCxnSpPr>
          <p:nvPr/>
        </p:nvCxnSpPr>
        <p:spPr>
          <a:xfrm>
            <a:off x="3457005" y="4136652"/>
            <a:ext cx="0" cy="864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A1416717-C078-4418-AD59-44FD7A38F6EB}"/>
              </a:ext>
            </a:extLst>
          </p:cNvPr>
          <p:cNvSpPr/>
          <p:nvPr/>
        </p:nvSpPr>
        <p:spPr>
          <a:xfrm>
            <a:off x="4939544" y="1573305"/>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600" dirty="0">
                <a:cs typeface="+mn-ea"/>
                <a:sym typeface="+mn-lt"/>
              </a:rPr>
              <a:t>司机</a:t>
            </a:r>
            <a:r>
              <a:rPr lang="en-US" altLang="zh-CN" sz="1600" dirty="0">
                <a:cs typeface="+mn-ea"/>
                <a:sym typeface="+mn-lt"/>
              </a:rPr>
              <a:t>10</a:t>
            </a:r>
            <a:r>
              <a:rPr lang="zh-CN" altLang="en-US" dirty="0">
                <a:cs typeface="+mn-ea"/>
                <a:sym typeface="+mn-lt"/>
              </a:rPr>
              <a:t>公里</a:t>
            </a:r>
            <a:r>
              <a:rPr lang="zh-CN" altLang="en-US" sz="1600" dirty="0">
                <a:cs typeface="+mn-ea"/>
                <a:sym typeface="+mn-lt"/>
              </a:rPr>
              <a:t>报到</a:t>
            </a:r>
          </a:p>
        </p:txBody>
      </p:sp>
      <p:cxnSp>
        <p:nvCxnSpPr>
          <p:cNvPr id="16" name="连接符: 肘形 15">
            <a:extLst>
              <a:ext uri="{FF2B5EF4-FFF2-40B4-BE49-F238E27FC236}">
                <a16:creationId xmlns:a16="http://schemas.microsoft.com/office/drawing/2014/main" id="{C55534A5-E5DA-4DEF-AB9A-9DDD4B74FFAF}"/>
              </a:ext>
            </a:extLst>
          </p:cNvPr>
          <p:cNvCxnSpPr>
            <a:stCxn id="11" idx="2"/>
            <a:endCxn id="15" idx="1"/>
          </p:cNvCxnSpPr>
          <p:nvPr/>
        </p:nvCxnSpPr>
        <p:spPr>
          <a:xfrm rot="5400000" flipH="1" flipV="1">
            <a:off x="2289252" y="3131022"/>
            <a:ext cx="3818043" cy="1482539"/>
          </a:xfrm>
          <a:prstGeom prst="bentConnector4">
            <a:avLst>
              <a:gd name="adj1" fmla="val -5987"/>
              <a:gd name="adj2" fmla="val 7607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C1FD5E2F-C49F-4D61-812B-34DB5B2B1FAA}"/>
              </a:ext>
            </a:extLst>
          </p:cNvPr>
          <p:cNvSpPr/>
          <p:nvPr/>
        </p:nvSpPr>
        <p:spPr>
          <a:xfrm>
            <a:off x="7207615" y="2158253"/>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cs typeface="+mn-ea"/>
                <a:sym typeface="+mn-lt"/>
              </a:rPr>
              <a:t>制单员</a:t>
            </a:r>
            <a:endParaRPr lang="en-US" altLang="zh-CN" dirty="0">
              <a:cs typeface="+mn-ea"/>
              <a:sym typeface="+mn-lt"/>
            </a:endParaRPr>
          </a:p>
          <a:p>
            <a:pPr algn="ctr">
              <a:lnSpc>
                <a:spcPct val="130000"/>
              </a:lnSpc>
            </a:pPr>
            <a:r>
              <a:rPr lang="zh-CN" altLang="en-US" dirty="0">
                <a:cs typeface="+mn-ea"/>
                <a:sym typeface="+mn-lt"/>
              </a:rPr>
              <a:t>开单</a:t>
            </a:r>
          </a:p>
        </p:txBody>
      </p:sp>
      <p:cxnSp>
        <p:nvCxnSpPr>
          <p:cNvPr id="18" name="连接符: 肘形 17">
            <a:extLst>
              <a:ext uri="{FF2B5EF4-FFF2-40B4-BE49-F238E27FC236}">
                <a16:creationId xmlns:a16="http://schemas.microsoft.com/office/drawing/2014/main" id="{3A9A92D4-BEB4-4203-94DF-988EB12F6950}"/>
              </a:ext>
            </a:extLst>
          </p:cNvPr>
          <p:cNvCxnSpPr>
            <a:cxnSpLocks/>
            <a:stCxn id="15" idx="3"/>
            <a:endCxn id="17" idx="0"/>
          </p:cNvCxnSpPr>
          <p:nvPr/>
        </p:nvCxnSpPr>
        <p:spPr>
          <a:xfrm>
            <a:off x="6485956" y="1963270"/>
            <a:ext cx="1494865" cy="19498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1ECB12F0-A273-4DC7-AF1B-997DEC7AC134}"/>
              </a:ext>
            </a:extLst>
          </p:cNvPr>
          <p:cNvSpPr/>
          <p:nvPr/>
        </p:nvSpPr>
        <p:spPr>
          <a:xfrm>
            <a:off x="4940666" y="3356723"/>
            <a:ext cx="1546412" cy="779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cs typeface="+mn-ea"/>
                <a:sym typeface="+mn-lt"/>
              </a:rPr>
              <a:t>排队</a:t>
            </a:r>
            <a:endParaRPr lang="en-US" altLang="zh-CN" dirty="0">
              <a:cs typeface="+mn-ea"/>
              <a:sym typeface="+mn-lt"/>
            </a:endParaRPr>
          </a:p>
          <a:p>
            <a:pPr algn="ctr">
              <a:lnSpc>
                <a:spcPct val="130000"/>
              </a:lnSpc>
            </a:pPr>
            <a:r>
              <a:rPr lang="zh-CN" altLang="en-US" dirty="0">
                <a:cs typeface="+mn-ea"/>
                <a:sym typeface="+mn-lt"/>
              </a:rPr>
              <a:t>等待叫号</a:t>
            </a:r>
          </a:p>
        </p:txBody>
      </p:sp>
      <p:sp>
        <p:nvSpPr>
          <p:cNvPr id="20" name="矩形: 圆角 19">
            <a:extLst>
              <a:ext uri="{FF2B5EF4-FFF2-40B4-BE49-F238E27FC236}">
                <a16:creationId xmlns:a16="http://schemas.microsoft.com/office/drawing/2014/main" id="{12565663-2359-40D1-91D1-54488E3799F7}"/>
              </a:ext>
            </a:extLst>
          </p:cNvPr>
          <p:cNvSpPr/>
          <p:nvPr/>
        </p:nvSpPr>
        <p:spPr>
          <a:xfrm>
            <a:off x="4939542" y="4933173"/>
            <a:ext cx="1546412" cy="922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cs typeface="+mn-ea"/>
                <a:sym typeface="+mn-lt"/>
              </a:rPr>
              <a:t>车辆叫号、</a:t>
            </a:r>
            <a:endParaRPr lang="en-US" altLang="zh-CN" dirty="0">
              <a:cs typeface="+mn-ea"/>
              <a:sym typeface="+mn-lt"/>
            </a:endParaRPr>
          </a:p>
          <a:p>
            <a:pPr algn="ctr">
              <a:lnSpc>
                <a:spcPct val="130000"/>
              </a:lnSpc>
            </a:pPr>
            <a:r>
              <a:rPr lang="zh-CN" altLang="en-US" dirty="0">
                <a:cs typeface="+mn-ea"/>
                <a:sym typeface="+mn-lt"/>
              </a:rPr>
              <a:t>进厂、装货</a:t>
            </a:r>
            <a:endParaRPr lang="en-US" altLang="zh-CN" dirty="0">
              <a:cs typeface="+mn-ea"/>
              <a:sym typeface="+mn-lt"/>
            </a:endParaRPr>
          </a:p>
          <a:p>
            <a:pPr algn="ctr">
              <a:lnSpc>
                <a:spcPct val="130000"/>
              </a:lnSpc>
            </a:pPr>
            <a:r>
              <a:rPr lang="zh-CN" altLang="en-US" dirty="0">
                <a:cs typeface="+mn-ea"/>
                <a:sym typeface="+mn-lt"/>
              </a:rPr>
              <a:t>出厂、运输</a:t>
            </a:r>
          </a:p>
        </p:txBody>
      </p:sp>
      <p:cxnSp>
        <p:nvCxnSpPr>
          <p:cNvPr id="21" name="连接符: 肘形 20">
            <a:extLst>
              <a:ext uri="{FF2B5EF4-FFF2-40B4-BE49-F238E27FC236}">
                <a16:creationId xmlns:a16="http://schemas.microsoft.com/office/drawing/2014/main" id="{36DBE4D1-ABB2-4B7F-A73E-A767C84D0FF3}"/>
              </a:ext>
            </a:extLst>
          </p:cNvPr>
          <p:cNvCxnSpPr>
            <a:stCxn id="17" idx="2"/>
            <a:endCxn id="19" idx="0"/>
          </p:cNvCxnSpPr>
          <p:nvPr/>
        </p:nvCxnSpPr>
        <p:spPr>
          <a:xfrm rot="5400000">
            <a:off x="6638077" y="2013978"/>
            <a:ext cx="418541" cy="226694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CEBC65FE-2731-49AC-AB3A-05ABED9CE44D}"/>
              </a:ext>
            </a:extLst>
          </p:cNvPr>
          <p:cNvCxnSpPr>
            <a:cxnSpLocks/>
            <a:stCxn id="19" idx="2"/>
            <a:endCxn id="20" idx="0"/>
          </p:cNvCxnSpPr>
          <p:nvPr/>
        </p:nvCxnSpPr>
        <p:spPr>
          <a:xfrm rot="5400000">
            <a:off x="5315050" y="4534350"/>
            <a:ext cx="796521" cy="1124"/>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EE9191B-D10F-4AA7-A5B9-880050B8E194}"/>
              </a:ext>
            </a:extLst>
          </p:cNvPr>
          <p:cNvSpPr txBox="1"/>
          <p:nvPr/>
        </p:nvSpPr>
        <p:spPr>
          <a:xfrm>
            <a:off x="738028" y="1002782"/>
            <a:ext cx="877163" cy="416909"/>
          </a:xfrm>
          <a:prstGeom prst="rect">
            <a:avLst/>
          </a:prstGeom>
          <a:noFill/>
        </p:spPr>
        <p:txBody>
          <a:bodyPr wrap="none" rtlCol="0">
            <a:spAutoFit/>
          </a:bodyPr>
          <a:lstStyle/>
          <a:p>
            <a:pPr algn="ctr">
              <a:lnSpc>
                <a:spcPct val="130000"/>
              </a:lnSpc>
            </a:pPr>
            <a:r>
              <a:rPr lang="zh-CN" altLang="en-US" dirty="0">
                <a:cs typeface="+mn-ea"/>
                <a:sym typeface="+mn-lt"/>
              </a:rPr>
              <a:t>运输处</a:t>
            </a:r>
          </a:p>
        </p:txBody>
      </p:sp>
      <p:sp>
        <p:nvSpPr>
          <p:cNvPr id="24" name="文本框 23">
            <a:extLst>
              <a:ext uri="{FF2B5EF4-FFF2-40B4-BE49-F238E27FC236}">
                <a16:creationId xmlns:a16="http://schemas.microsoft.com/office/drawing/2014/main" id="{3603B604-C269-4A00-BC0F-90B3FF686BFD}"/>
              </a:ext>
            </a:extLst>
          </p:cNvPr>
          <p:cNvSpPr txBox="1"/>
          <p:nvPr/>
        </p:nvSpPr>
        <p:spPr>
          <a:xfrm>
            <a:off x="2890682" y="1002782"/>
            <a:ext cx="1107996" cy="416909"/>
          </a:xfrm>
          <a:prstGeom prst="rect">
            <a:avLst/>
          </a:prstGeom>
          <a:noFill/>
        </p:spPr>
        <p:txBody>
          <a:bodyPr wrap="none" rtlCol="0">
            <a:spAutoFit/>
          </a:bodyPr>
          <a:lstStyle/>
          <a:p>
            <a:pPr algn="ctr">
              <a:lnSpc>
                <a:spcPct val="130000"/>
              </a:lnSpc>
            </a:pPr>
            <a:r>
              <a:rPr lang="zh-CN" altLang="en-US" dirty="0">
                <a:cs typeface="+mn-ea"/>
                <a:sym typeface="+mn-lt"/>
              </a:rPr>
              <a:t>京创物流</a:t>
            </a:r>
          </a:p>
        </p:txBody>
      </p:sp>
      <p:sp>
        <p:nvSpPr>
          <p:cNvPr id="25" name="文本框 24">
            <a:extLst>
              <a:ext uri="{FF2B5EF4-FFF2-40B4-BE49-F238E27FC236}">
                <a16:creationId xmlns:a16="http://schemas.microsoft.com/office/drawing/2014/main" id="{30845642-0142-4D0C-9432-F2E60AE35544}"/>
              </a:ext>
            </a:extLst>
          </p:cNvPr>
          <p:cNvSpPr txBox="1"/>
          <p:nvPr/>
        </p:nvSpPr>
        <p:spPr>
          <a:xfrm>
            <a:off x="5389582" y="1002782"/>
            <a:ext cx="646331" cy="416909"/>
          </a:xfrm>
          <a:prstGeom prst="rect">
            <a:avLst/>
          </a:prstGeom>
          <a:noFill/>
        </p:spPr>
        <p:txBody>
          <a:bodyPr wrap="none" rtlCol="0">
            <a:spAutoFit/>
          </a:bodyPr>
          <a:lstStyle/>
          <a:p>
            <a:pPr algn="ctr">
              <a:lnSpc>
                <a:spcPct val="130000"/>
              </a:lnSpc>
            </a:pPr>
            <a:r>
              <a:rPr lang="zh-CN" altLang="en-US" dirty="0">
                <a:cs typeface="+mn-ea"/>
                <a:sym typeface="+mn-lt"/>
              </a:rPr>
              <a:t>司机</a:t>
            </a:r>
          </a:p>
        </p:txBody>
      </p:sp>
      <p:sp>
        <p:nvSpPr>
          <p:cNvPr id="27" name="文本框 26">
            <a:extLst>
              <a:ext uri="{FF2B5EF4-FFF2-40B4-BE49-F238E27FC236}">
                <a16:creationId xmlns:a16="http://schemas.microsoft.com/office/drawing/2014/main" id="{604853A6-BFEE-4BE3-A705-F97974933E8A}"/>
              </a:ext>
            </a:extLst>
          </p:cNvPr>
          <p:cNvSpPr txBox="1"/>
          <p:nvPr/>
        </p:nvSpPr>
        <p:spPr>
          <a:xfrm>
            <a:off x="7426823" y="1002782"/>
            <a:ext cx="1107996" cy="416909"/>
          </a:xfrm>
          <a:prstGeom prst="rect">
            <a:avLst/>
          </a:prstGeom>
          <a:noFill/>
        </p:spPr>
        <p:txBody>
          <a:bodyPr wrap="none" rtlCol="0">
            <a:spAutoFit/>
          </a:bodyPr>
          <a:lstStyle/>
          <a:p>
            <a:pPr algn="ctr">
              <a:lnSpc>
                <a:spcPct val="130000"/>
              </a:lnSpc>
            </a:pPr>
            <a:r>
              <a:rPr lang="zh-CN" altLang="en-US" dirty="0">
                <a:cs typeface="+mn-ea"/>
                <a:sym typeface="+mn-lt"/>
              </a:rPr>
              <a:t>物流开单</a:t>
            </a:r>
          </a:p>
        </p:txBody>
      </p:sp>
      <p:sp>
        <p:nvSpPr>
          <p:cNvPr id="34" name="流程图: 文档 33">
            <a:extLst>
              <a:ext uri="{FF2B5EF4-FFF2-40B4-BE49-F238E27FC236}">
                <a16:creationId xmlns:a16="http://schemas.microsoft.com/office/drawing/2014/main" id="{1C7CD882-6878-4BF2-9BBD-9E0ECC846C22}"/>
              </a:ext>
            </a:extLst>
          </p:cNvPr>
          <p:cNvSpPr/>
          <p:nvPr/>
        </p:nvSpPr>
        <p:spPr>
          <a:xfrm>
            <a:off x="6915157" y="3210356"/>
            <a:ext cx="800219" cy="418541"/>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cs typeface="+mn-ea"/>
                <a:sym typeface="+mn-lt"/>
              </a:rPr>
              <a:t>装车清单</a:t>
            </a:r>
          </a:p>
        </p:txBody>
      </p:sp>
      <p:pic>
        <p:nvPicPr>
          <p:cNvPr id="35" name="图片 34">
            <a:extLst>
              <a:ext uri="{FF2B5EF4-FFF2-40B4-BE49-F238E27FC236}">
                <a16:creationId xmlns:a16="http://schemas.microsoft.com/office/drawing/2014/main" id="{38545AFF-CF9F-42F0-A59B-6E0966CBED91}"/>
              </a:ext>
            </a:extLst>
          </p:cNvPr>
          <p:cNvPicPr>
            <a:picLocks noChangeAspect="1"/>
          </p:cNvPicPr>
          <p:nvPr/>
        </p:nvPicPr>
        <p:blipFill>
          <a:blip r:embed="rId6"/>
          <a:stretch>
            <a:fillRect/>
          </a:stretch>
        </p:blipFill>
        <p:spPr>
          <a:xfrm>
            <a:off x="696613" y="2637449"/>
            <a:ext cx="400050" cy="371475"/>
          </a:xfrm>
          <a:prstGeom prst="rect">
            <a:avLst/>
          </a:prstGeom>
        </p:spPr>
      </p:pic>
      <p:pic>
        <p:nvPicPr>
          <p:cNvPr id="38" name="图片 37">
            <a:extLst>
              <a:ext uri="{FF2B5EF4-FFF2-40B4-BE49-F238E27FC236}">
                <a16:creationId xmlns:a16="http://schemas.microsoft.com/office/drawing/2014/main" id="{2596215D-6EB3-432E-BF60-595A03FFB9E8}"/>
              </a:ext>
            </a:extLst>
          </p:cNvPr>
          <p:cNvPicPr>
            <a:picLocks noChangeAspect="1"/>
          </p:cNvPicPr>
          <p:nvPr/>
        </p:nvPicPr>
        <p:blipFill>
          <a:blip r:embed="rId6"/>
          <a:stretch>
            <a:fillRect/>
          </a:stretch>
        </p:blipFill>
        <p:spPr>
          <a:xfrm>
            <a:off x="1845208" y="2637449"/>
            <a:ext cx="400050" cy="371475"/>
          </a:xfrm>
          <a:prstGeom prst="rect">
            <a:avLst/>
          </a:prstGeom>
        </p:spPr>
      </p:pic>
      <p:pic>
        <p:nvPicPr>
          <p:cNvPr id="39" name="图片 38">
            <a:extLst>
              <a:ext uri="{FF2B5EF4-FFF2-40B4-BE49-F238E27FC236}">
                <a16:creationId xmlns:a16="http://schemas.microsoft.com/office/drawing/2014/main" id="{25F6A329-42A4-426A-8F42-1D35D13257C1}"/>
              </a:ext>
            </a:extLst>
          </p:cNvPr>
          <p:cNvPicPr>
            <a:picLocks noChangeAspect="1"/>
          </p:cNvPicPr>
          <p:nvPr/>
        </p:nvPicPr>
        <p:blipFill>
          <a:blip r:embed="rId6"/>
          <a:stretch>
            <a:fillRect/>
          </a:stretch>
        </p:blipFill>
        <p:spPr>
          <a:xfrm>
            <a:off x="2970674" y="2637449"/>
            <a:ext cx="400050" cy="371475"/>
          </a:xfrm>
          <a:prstGeom prst="rect">
            <a:avLst/>
          </a:prstGeom>
        </p:spPr>
      </p:pic>
      <p:sp>
        <p:nvSpPr>
          <p:cNvPr id="40" name="流程图: 文档 39">
            <a:extLst>
              <a:ext uri="{FF2B5EF4-FFF2-40B4-BE49-F238E27FC236}">
                <a16:creationId xmlns:a16="http://schemas.microsoft.com/office/drawing/2014/main" id="{E637A8D6-D8EF-4564-97FE-CEF0FD4C43EA}"/>
              </a:ext>
            </a:extLst>
          </p:cNvPr>
          <p:cNvSpPr/>
          <p:nvPr/>
        </p:nvSpPr>
        <p:spPr>
          <a:xfrm>
            <a:off x="6807504" y="1470836"/>
            <a:ext cx="800219" cy="418541"/>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cs typeface="+mn-ea"/>
                <a:sym typeface="+mn-lt"/>
              </a:rPr>
              <a:t>调度单</a:t>
            </a:r>
          </a:p>
        </p:txBody>
      </p:sp>
      <p:sp>
        <p:nvSpPr>
          <p:cNvPr id="41" name="流程图: 文档 40">
            <a:extLst>
              <a:ext uri="{FF2B5EF4-FFF2-40B4-BE49-F238E27FC236}">
                <a16:creationId xmlns:a16="http://schemas.microsoft.com/office/drawing/2014/main" id="{DFBCF12B-17BB-4397-9E06-4DCDC7425B77}"/>
              </a:ext>
            </a:extLst>
          </p:cNvPr>
          <p:cNvSpPr/>
          <p:nvPr/>
        </p:nvSpPr>
        <p:spPr>
          <a:xfrm>
            <a:off x="3598568" y="6112918"/>
            <a:ext cx="800219" cy="418541"/>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cs typeface="+mn-ea"/>
                <a:sym typeface="+mn-lt"/>
              </a:rPr>
              <a:t>调度单</a:t>
            </a:r>
          </a:p>
        </p:txBody>
      </p:sp>
    </p:spTree>
    <p:custDataLst>
      <p:tags r:id="rId1"/>
    </p:custDataLst>
    <p:extLst>
      <p:ext uri="{BB962C8B-B14F-4D97-AF65-F5344CB8AC3E}">
        <p14:creationId xmlns:p14="http://schemas.microsoft.com/office/powerpoint/2010/main" val="237781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307974" y="1038225"/>
            <a:ext cx="3189605" cy="43088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确定昨日摘单执行情况</a:t>
            </a:r>
          </a:p>
        </p:txBody>
      </p:sp>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 name="文本框 6"/>
          <p:cNvSpPr txBox="1"/>
          <p:nvPr/>
        </p:nvSpPr>
        <p:spPr>
          <a:xfrm>
            <a:off x="238125" y="1498600"/>
            <a:ext cx="4341495" cy="1253677"/>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计算每日的运输差量为明天摘单提供决策参考</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不涉及实际数据的支持</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差量</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摘单量</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实际发运量</a:t>
            </a:r>
          </a:p>
        </p:txBody>
      </p:sp>
      <p:pic>
        <p:nvPicPr>
          <p:cNvPr id="2" name="图片 1"/>
          <p:cNvPicPr>
            <a:picLocks noChangeAspect="1"/>
          </p:cNvPicPr>
          <p:nvPr/>
        </p:nvPicPr>
        <p:blipFill>
          <a:blip r:embed="rId5"/>
          <a:stretch>
            <a:fillRect/>
          </a:stretch>
        </p:blipFill>
        <p:spPr>
          <a:xfrm>
            <a:off x="350520" y="2854811"/>
            <a:ext cx="8458200" cy="3619500"/>
          </a:xfrm>
          <a:prstGeom prst="rect">
            <a:avLst/>
          </a:prstGeom>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37028" y="1038225"/>
            <a:ext cx="3060551" cy="43088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确定昨日摘单执行情况</a:t>
            </a:r>
          </a:p>
        </p:txBody>
      </p:sp>
      <p:sp>
        <p:nvSpPr>
          <p:cNvPr id="4" name="文本框 3"/>
          <p:cNvSpPr txBox="1"/>
          <p:nvPr/>
        </p:nvSpPr>
        <p:spPr>
          <a:xfrm>
            <a:off x="4580255" y="249862"/>
            <a:ext cx="4343400" cy="4603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可发库存处理（物流总调）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 name="文本框 6"/>
          <p:cNvSpPr txBox="1"/>
          <p:nvPr/>
        </p:nvSpPr>
        <p:spPr>
          <a:xfrm>
            <a:off x="547408" y="1498600"/>
            <a:ext cx="4341495" cy="453457"/>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lang="zh-CN" altLang="en-US" sz="2000" dirty="0">
                <a:solidFill>
                  <a:prstClr val="black"/>
                </a:solidFill>
                <a:latin typeface="微软雅黑" panose="020B0503020204020204" charset="-122"/>
                <a:ea typeface="微软雅黑" panose="020B0503020204020204" charset="-122"/>
              </a:rPr>
              <a:t>根据价格表，匹配价格和吨公里价</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3" name="图片 2">
            <a:extLst>
              <a:ext uri="{FF2B5EF4-FFF2-40B4-BE49-F238E27FC236}">
                <a16:creationId xmlns:a16="http://schemas.microsoft.com/office/drawing/2014/main" id="{4F97C710-3553-42CB-8908-181AB3C09423}"/>
              </a:ext>
            </a:extLst>
          </p:cNvPr>
          <p:cNvPicPr>
            <a:picLocks noChangeAspect="1"/>
          </p:cNvPicPr>
          <p:nvPr/>
        </p:nvPicPr>
        <p:blipFill>
          <a:blip r:embed="rId5"/>
          <a:stretch>
            <a:fillRect/>
          </a:stretch>
        </p:blipFill>
        <p:spPr>
          <a:xfrm>
            <a:off x="363731" y="2740420"/>
            <a:ext cx="8416538" cy="3208805"/>
          </a:xfrm>
          <a:prstGeom prst="rect">
            <a:avLst/>
          </a:prstGeom>
        </p:spPr>
      </p:pic>
    </p:spTree>
    <p:custDataLst>
      <p:tags r:id="rId1"/>
    </p:custDataLst>
    <p:extLst>
      <p:ext uri="{BB962C8B-B14F-4D97-AF65-F5344CB8AC3E}">
        <p14:creationId xmlns:p14="http://schemas.microsoft.com/office/powerpoint/2010/main" val="2505339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3743525" y="1291772"/>
            <a:ext cx="2004718" cy="2063326"/>
            <a:chOff x="1479136" y="1653961"/>
            <a:chExt cx="2585737" cy="2661333"/>
          </a:xfrm>
        </p:grpSpPr>
        <p:grpSp>
          <p:nvGrpSpPr>
            <p:cNvPr id="72" name="组合 71"/>
            <p:cNvGrpSpPr/>
            <p:nvPr/>
          </p:nvGrpSpPr>
          <p:grpSpPr>
            <a:xfrm>
              <a:off x="1479136" y="1653961"/>
              <a:ext cx="2585737" cy="2661333"/>
              <a:chOff x="1827622" y="1343919"/>
              <a:chExt cx="2304000" cy="2304000"/>
            </a:xfrm>
          </p:grpSpPr>
          <p:sp>
            <p:nvSpPr>
              <p:cNvPr id="73" name="椭圆 7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74" name="椭圆 7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sp>
          <p:nvSpPr>
            <p:cNvPr id="75" name="椭圆 74"/>
            <p:cNvSpPr/>
            <p:nvPr/>
          </p:nvSpPr>
          <p:spPr>
            <a:xfrm>
              <a:off x="1691859" y="1881378"/>
              <a:ext cx="2160701" cy="22065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5000" b="1" i="0" u="none" strike="noStrike" kern="1200" cap="none" spc="0" normalizeH="0" baseline="0" noProof="0" dirty="0">
                <a:ln>
                  <a:noFill/>
                </a:ln>
                <a:solidFill>
                  <a:prstClr val="white"/>
                </a:solidFill>
                <a:effectLst/>
                <a:uLnTx/>
                <a:uFillTx/>
                <a:latin typeface="+mn-lt"/>
                <a:ea typeface="微软雅黑"/>
                <a:cs typeface="+mn-ea"/>
                <a:sym typeface="+mn-lt"/>
              </a:endParaRPr>
            </a:p>
          </p:txBody>
        </p:sp>
      </p:grpSp>
      <p:sp>
        <p:nvSpPr>
          <p:cNvPr id="76" name="文本框 75"/>
          <p:cNvSpPr txBox="1"/>
          <p:nvPr/>
        </p:nvSpPr>
        <p:spPr>
          <a:xfrm>
            <a:off x="2189722" y="1516082"/>
            <a:ext cx="5112322" cy="1884618"/>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0000" b="0" i="0" u="none" strike="noStrike" kern="1200" cap="none" spc="0" normalizeH="0" baseline="0" noProof="0" dirty="0">
                <a:ln>
                  <a:noFill/>
                </a:ln>
                <a:solidFill>
                  <a:prstClr val="white"/>
                </a:solidFill>
                <a:effectLst/>
                <a:uLnTx/>
                <a:uFillTx/>
                <a:latin typeface="+mn-lt"/>
                <a:ea typeface="微软雅黑"/>
                <a:cs typeface="+mn-ea"/>
                <a:sym typeface="+mn-lt"/>
              </a:rPr>
              <a:t>5</a:t>
            </a:r>
            <a:endParaRPr kumimoji="0" lang="zh-CN" altLang="en-US" sz="10000" b="0" i="0" u="none" strike="noStrike" kern="1200" cap="none" spc="0" normalizeH="0" baseline="0" noProof="0" dirty="0">
              <a:ln>
                <a:noFill/>
              </a:ln>
              <a:solidFill>
                <a:prstClr val="white"/>
              </a:solidFill>
              <a:effectLst/>
              <a:uLnTx/>
              <a:uFillTx/>
              <a:latin typeface="+mn-lt"/>
              <a:ea typeface="微软雅黑"/>
              <a:cs typeface="+mn-ea"/>
              <a:sym typeface="+mn-lt"/>
            </a:endParaRPr>
          </a:p>
        </p:txBody>
      </p:sp>
      <p:sp>
        <p:nvSpPr>
          <p:cNvPr id="77" name="文本框 76"/>
          <p:cNvSpPr txBox="1"/>
          <p:nvPr/>
        </p:nvSpPr>
        <p:spPr>
          <a:xfrm>
            <a:off x="1869175" y="3578018"/>
            <a:ext cx="5765621" cy="74135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p>
        </p:txBody>
      </p:sp>
      <p:grpSp>
        <p:nvGrpSpPr>
          <p:cNvPr id="79" name="组合 78"/>
          <p:cNvGrpSpPr/>
          <p:nvPr/>
        </p:nvGrpSpPr>
        <p:grpSpPr>
          <a:xfrm>
            <a:off x="6320071" y="2610462"/>
            <a:ext cx="820470" cy="844458"/>
            <a:chOff x="1827622" y="1343919"/>
            <a:chExt cx="2304000" cy="2304000"/>
          </a:xfrm>
        </p:grpSpPr>
        <p:sp>
          <p:nvSpPr>
            <p:cNvPr id="80" name="椭圆 7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81" name="椭圆 8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grpSp>
        <p:nvGrpSpPr>
          <p:cNvPr id="82" name="组合 81"/>
          <p:cNvGrpSpPr/>
          <p:nvPr/>
        </p:nvGrpSpPr>
        <p:grpSpPr>
          <a:xfrm>
            <a:off x="2915055" y="1336423"/>
            <a:ext cx="482134" cy="496230"/>
            <a:chOff x="1827622" y="1343919"/>
            <a:chExt cx="2304000" cy="2304000"/>
          </a:xfrm>
        </p:grpSpPr>
        <p:sp>
          <p:nvSpPr>
            <p:cNvPr id="83" name="椭圆 82"/>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84" name="椭圆 83"/>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grpSp>
        <p:nvGrpSpPr>
          <p:cNvPr id="88" name="组合 87"/>
          <p:cNvGrpSpPr/>
          <p:nvPr/>
        </p:nvGrpSpPr>
        <p:grpSpPr>
          <a:xfrm>
            <a:off x="5124145" y="3039730"/>
            <a:ext cx="482134" cy="496230"/>
            <a:chOff x="1827622" y="1343919"/>
            <a:chExt cx="2304000" cy="2304000"/>
          </a:xfrm>
        </p:grpSpPr>
        <p:sp>
          <p:nvSpPr>
            <p:cNvPr id="89" name="椭圆 88"/>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90" name="椭圆 89"/>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grpSp>
        <p:nvGrpSpPr>
          <p:cNvPr id="91" name="组合 90"/>
          <p:cNvGrpSpPr/>
          <p:nvPr/>
        </p:nvGrpSpPr>
        <p:grpSpPr>
          <a:xfrm>
            <a:off x="1853067" y="2183563"/>
            <a:ext cx="744376" cy="766140"/>
            <a:chOff x="1827622" y="1343919"/>
            <a:chExt cx="2304000" cy="2304000"/>
          </a:xfrm>
        </p:grpSpPr>
        <p:sp>
          <p:nvSpPr>
            <p:cNvPr id="92" name="椭圆 9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93" name="椭圆 9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grpSp>
        <p:nvGrpSpPr>
          <p:cNvPr id="2" name="组合 1"/>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cxnSp>
        <p:nvCxnSpPr>
          <p:cNvPr id="27" name="直接箭头连接符 26"/>
          <p:cNvCxnSpPr/>
          <p:nvPr/>
        </p:nvCxnSpPr>
        <p:spPr>
          <a:xfrm>
            <a:off x="1243965" y="5509260"/>
            <a:ext cx="3810" cy="59182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487045" y="1201420"/>
            <a:ext cx="8212455" cy="5554980"/>
            <a:chOff x="1288" y="1290"/>
            <a:chExt cx="12933" cy="8748"/>
          </a:xfrm>
        </p:grpSpPr>
        <p:grpSp>
          <p:nvGrpSpPr>
            <p:cNvPr id="25" name="组合 24"/>
            <p:cNvGrpSpPr/>
            <p:nvPr/>
          </p:nvGrpSpPr>
          <p:grpSpPr>
            <a:xfrm>
              <a:off x="1288" y="1290"/>
              <a:ext cx="12446" cy="6812"/>
              <a:chOff x="1259" y="2237"/>
              <a:chExt cx="12446" cy="6812"/>
            </a:xfrm>
          </p:grpSpPr>
          <p:sp>
            <p:nvSpPr>
              <p:cNvPr id="17" name="文本框 16"/>
              <p:cNvSpPr txBox="1"/>
              <p:nvPr/>
            </p:nvSpPr>
            <p:spPr>
              <a:xfrm>
                <a:off x="3823" y="2425"/>
                <a:ext cx="9795" cy="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微软雅黑"/>
                    <a:cs typeface="+mn-cs"/>
                  </a:rPr>
                  <a:t>获取本次招标计划的城市、终点、品名、招标计划量</a:t>
                </a:r>
              </a:p>
            </p:txBody>
          </p:sp>
          <p:sp>
            <p:nvSpPr>
              <p:cNvPr id="18" name="文本框 17"/>
              <p:cNvSpPr txBox="1"/>
              <p:nvPr/>
            </p:nvSpPr>
            <p:spPr>
              <a:xfrm>
                <a:off x="3823" y="4361"/>
                <a:ext cx="9882" cy="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微软雅黑"/>
                    <a:cs typeface="+mn-cs"/>
                  </a:rPr>
                  <a:t>计算明细表货物的件重，得到一张有件重的明细表。</a:t>
                </a:r>
              </a:p>
            </p:txBody>
          </p:sp>
          <p:sp>
            <p:nvSpPr>
              <p:cNvPr id="19" name="文本框 18"/>
              <p:cNvSpPr txBox="1"/>
              <p:nvPr/>
            </p:nvSpPr>
            <p:spPr>
              <a:xfrm>
                <a:off x="3823" y="6297"/>
                <a:ext cx="9036" cy="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微软雅黑"/>
                    <a:cs typeface="+mn-cs"/>
                  </a:rPr>
                  <a:t>筛选出符合条件的货物</a:t>
                </a:r>
              </a:p>
            </p:txBody>
          </p:sp>
          <p:grpSp>
            <p:nvGrpSpPr>
              <p:cNvPr id="24" name="组合 23"/>
              <p:cNvGrpSpPr/>
              <p:nvPr/>
            </p:nvGrpSpPr>
            <p:grpSpPr>
              <a:xfrm>
                <a:off x="1259" y="2237"/>
                <a:ext cx="2481" cy="6812"/>
                <a:chOff x="1259" y="2237"/>
                <a:chExt cx="2481" cy="6812"/>
              </a:xfrm>
            </p:grpSpPr>
            <p:grpSp>
              <p:nvGrpSpPr>
                <p:cNvPr id="16" name="组合 15"/>
                <p:cNvGrpSpPr/>
                <p:nvPr/>
              </p:nvGrpSpPr>
              <p:grpSpPr>
                <a:xfrm>
                  <a:off x="1259" y="2237"/>
                  <a:ext cx="2378" cy="6812"/>
                  <a:chOff x="2722" y="2294"/>
                  <a:chExt cx="2378" cy="6812"/>
                </a:xfrm>
              </p:grpSpPr>
              <p:sp>
                <p:nvSpPr>
                  <p:cNvPr id="5" name="圆角矩形 4"/>
                  <p:cNvSpPr/>
                  <p:nvPr/>
                </p:nvSpPr>
                <p:spPr>
                  <a:xfrm>
                    <a:off x="2722" y="2294"/>
                    <a:ext cx="2366" cy="10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cs"/>
                      </a:rPr>
                      <a:t>获取</a:t>
                    </a:r>
                    <a:endParaRPr kumimoji="0" lang="en-US" altLang="zh-CN" sz="1800" b="0" i="0" u="none" strike="noStrike" kern="1200" cap="none" spc="0" normalizeH="0" baseline="0" noProof="0" dirty="0">
                      <a:ln>
                        <a:noFill/>
                      </a:ln>
                      <a:solidFill>
                        <a:prstClr val="black"/>
                      </a:solidFill>
                      <a:effectLst/>
                      <a:uLnTx/>
                      <a:uFillTx/>
                      <a:latin typeface="+mn-lt"/>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a:cs typeface="+mn-cs"/>
                      </a:rPr>
                      <a:t>招标信息</a:t>
                    </a:r>
                  </a:p>
                </p:txBody>
              </p:sp>
              <p:sp>
                <p:nvSpPr>
                  <p:cNvPr id="8" name="圆角矩形 7"/>
                  <p:cNvSpPr/>
                  <p:nvPr/>
                </p:nvSpPr>
                <p:spPr>
                  <a:xfrm>
                    <a:off x="2734" y="6166"/>
                    <a:ext cx="2366" cy="10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n-lt"/>
                        <a:ea typeface="微软雅黑"/>
                        <a:cs typeface="+mn-cs"/>
                      </a:rPr>
                      <a:t>筛选货物</a:t>
                    </a:r>
                  </a:p>
                </p:txBody>
              </p:sp>
              <p:sp>
                <p:nvSpPr>
                  <p:cNvPr id="9" name="圆角矩形 8"/>
                  <p:cNvSpPr/>
                  <p:nvPr/>
                </p:nvSpPr>
                <p:spPr>
                  <a:xfrm>
                    <a:off x="2728" y="4230"/>
                    <a:ext cx="2366" cy="10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n-lt"/>
                        <a:ea typeface="微软雅黑"/>
                        <a:cs typeface="+mn-cs"/>
                      </a:rPr>
                      <a:t>库存明细表添加件重</a:t>
                    </a:r>
                  </a:p>
                </p:txBody>
              </p:sp>
              <p:sp>
                <p:nvSpPr>
                  <p:cNvPr id="11" name="圆角矩形 10"/>
                  <p:cNvSpPr/>
                  <p:nvPr/>
                </p:nvSpPr>
                <p:spPr>
                  <a:xfrm>
                    <a:off x="2722" y="8102"/>
                    <a:ext cx="2366" cy="10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n-lt"/>
                        <a:ea typeface="微软雅黑"/>
                        <a:cs typeface="+mn-cs"/>
                      </a:rPr>
                      <a:t>分车</a:t>
                    </a:r>
                  </a:p>
                </p:txBody>
              </p:sp>
              <p:cxnSp>
                <p:nvCxnSpPr>
                  <p:cNvPr id="12" name="直接箭头连接符 11"/>
                  <p:cNvCxnSpPr>
                    <a:stCxn id="5" idx="2"/>
                  </p:cNvCxnSpPr>
                  <p:nvPr/>
                </p:nvCxnSpPr>
                <p:spPr>
                  <a:xfrm>
                    <a:off x="3905" y="3298"/>
                    <a:ext cx="6" cy="932"/>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914" y="5234"/>
                    <a:ext cx="6" cy="932"/>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902" y="7170"/>
                    <a:ext cx="6" cy="932"/>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1793" y="5174"/>
                  <a:ext cx="889" cy="8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gradFill>
                        <a:gsLst>
                          <a:gs pos="0">
                            <a:srgbClr val="007BD3"/>
                          </a:gs>
                          <a:gs pos="100000">
                            <a:srgbClr val="034373"/>
                          </a:gs>
                        </a:gsLst>
                        <a:lin scaled="0"/>
                      </a:gradFill>
                      <a:effectLst/>
                      <a:uLnTx/>
                      <a:uFillTx/>
                      <a:latin typeface="+mn-lt"/>
                      <a:ea typeface="微软雅黑"/>
                      <a:cs typeface="+mn-cs"/>
                    </a:rPr>
                    <a:t>城市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gradFill>
                        <a:gsLst>
                          <a:gs pos="0">
                            <a:srgbClr val="007BD3"/>
                          </a:gs>
                          <a:gs pos="100000">
                            <a:srgbClr val="034373"/>
                          </a:gs>
                        </a:gsLst>
                        <a:lin scaled="0"/>
                      </a:gradFill>
                      <a:effectLst/>
                      <a:uLnTx/>
                      <a:uFillTx/>
                      <a:latin typeface="+mn-lt"/>
                      <a:ea typeface="微软雅黑"/>
                      <a:cs typeface="+mn-cs"/>
                    </a:rPr>
                    <a:t>终点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gradFill>
                        <a:gsLst>
                          <a:gs pos="0">
                            <a:srgbClr val="007BD3"/>
                          </a:gs>
                          <a:gs pos="100000">
                            <a:srgbClr val="034373"/>
                          </a:gs>
                        </a:gsLst>
                        <a:lin scaled="0"/>
                      </a:gradFill>
                      <a:effectLst/>
                      <a:uLnTx/>
                      <a:uFillTx/>
                      <a:latin typeface="+mn-lt"/>
                      <a:ea typeface="微软雅黑"/>
                      <a:cs typeface="+mn-cs"/>
                    </a:rPr>
                    <a:t>品名</a:t>
                  </a:r>
                </a:p>
              </p:txBody>
            </p:sp>
            <p:sp>
              <p:nvSpPr>
                <p:cNvPr id="21" name="文本框 20"/>
                <p:cNvSpPr txBox="1"/>
                <p:nvPr/>
              </p:nvSpPr>
              <p:spPr>
                <a:xfrm>
                  <a:off x="2542" y="5287"/>
                  <a:ext cx="1198" cy="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gradFill>
                        <a:gsLst>
                          <a:gs pos="0">
                            <a:srgbClr val="007BD3"/>
                          </a:gs>
                          <a:gs pos="100000">
                            <a:srgbClr val="034373"/>
                          </a:gs>
                        </a:gsLst>
                        <a:lin scaled="0"/>
                      </a:gradFill>
                      <a:effectLst/>
                      <a:uLnTx/>
                      <a:uFillTx/>
                      <a:latin typeface="+mn-lt"/>
                      <a:ea typeface="微软雅黑"/>
                      <a:cs typeface="+mn-cs"/>
                    </a:rPr>
                    <a:t>有件重的明细表</a:t>
                  </a:r>
                </a:p>
              </p:txBody>
            </p:sp>
            <p:sp>
              <p:nvSpPr>
                <p:cNvPr id="23" name="文本框 22"/>
                <p:cNvSpPr txBox="1"/>
                <p:nvPr/>
              </p:nvSpPr>
              <p:spPr>
                <a:xfrm>
                  <a:off x="1771" y="7127"/>
                  <a:ext cx="717" cy="8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gradFill>
                        <a:gsLst>
                          <a:gs pos="0">
                            <a:srgbClr val="007BD3"/>
                          </a:gs>
                          <a:gs pos="100000">
                            <a:srgbClr val="034373"/>
                          </a:gs>
                        </a:gsLst>
                        <a:lin scaled="0"/>
                      </a:gradFill>
                      <a:effectLst/>
                      <a:uLnTx/>
                      <a:uFillTx/>
                      <a:latin typeface="+mn-lt"/>
                      <a:ea typeface="微软雅黑"/>
                      <a:cs typeface="+mn-cs"/>
                    </a:rPr>
                    <a:t>符合条件的货</a:t>
                  </a:r>
                </a:p>
              </p:txBody>
            </p:sp>
          </p:grpSp>
        </p:grpSp>
        <p:sp>
          <p:nvSpPr>
            <p:cNvPr id="26" name="圆角矩形 25"/>
            <p:cNvSpPr/>
            <p:nvPr/>
          </p:nvSpPr>
          <p:spPr>
            <a:xfrm>
              <a:off x="1300" y="9034"/>
              <a:ext cx="2366" cy="10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n-lt"/>
                  <a:ea typeface="微软雅黑"/>
                  <a:cs typeface="+mn-cs"/>
                  <a:sym typeface="+mn-ea"/>
                </a:rPr>
                <a:t>备注</a:t>
              </a:r>
              <a:endParaRPr kumimoji="0" lang="zh-CN" altLang="en-US" sz="1800" b="0" i="0" u="none" strike="noStrike" kern="1200" cap="none" spc="0" normalizeH="0" baseline="0" noProof="0">
                <a:ln>
                  <a:noFill/>
                </a:ln>
                <a:solidFill>
                  <a:prstClr val="black"/>
                </a:solidFill>
                <a:effectLst/>
                <a:uLnTx/>
                <a:uFillTx/>
                <a:latin typeface="+mn-lt"/>
                <a:ea typeface="微软雅黑"/>
                <a:cs typeface="+mn-cs"/>
              </a:endParaRPr>
            </a:p>
          </p:txBody>
        </p:sp>
        <p:sp>
          <p:nvSpPr>
            <p:cNvPr id="29" name="文本框 28"/>
            <p:cNvSpPr txBox="1"/>
            <p:nvPr/>
          </p:nvSpPr>
          <p:spPr>
            <a:xfrm>
              <a:off x="3852" y="7286"/>
              <a:ext cx="10369" cy="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微软雅黑"/>
                  <a:cs typeface="+mn-cs"/>
                </a:rPr>
                <a:t>根据</a:t>
              </a:r>
              <a:r>
                <a:rPr kumimoji="0" lang="en-US" altLang="zh-CN" sz="2000" b="0" i="0" u="none" strike="noStrike" kern="1200" cap="none" spc="0" normalizeH="0" baseline="0" noProof="0">
                  <a:ln>
                    <a:noFill/>
                  </a:ln>
                  <a:solidFill>
                    <a:prstClr val="black"/>
                  </a:solidFill>
                  <a:effectLst/>
                  <a:uLnTx/>
                  <a:uFillTx/>
                  <a:latin typeface="+mn-lt"/>
                  <a:ea typeface="微软雅黑"/>
                  <a:cs typeface="+mn-cs"/>
                </a:rPr>
                <a:t>33</a:t>
              </a:r>
              <a:r>
                <a:rPr kumimoji="0" lang="zh-CN" altLang="en-US" sz="2000" b="0" i="0" u="none" strike="noStrike" kern="1200" cap="none" spc="0" normalizeH="0" baseline="0" noProof="0">
                  <a:ln>
                    <a:noFill/>
                  </a:ln>
                  <a:solidFill>
                    <a:prstClr val="black"/>
                  </a:solidFill>
                  <a:effectLst/>
                  <a:uLnTx/>
                  <a:uFillTx/>
                  <a:latin typeface="+mn-lt"/>
                  <a:ea typeface="微软雅黑"/>
                  <a:cs typeface="+mn-cs"/>
                </a:rPr>
                <a:t>吨标准，以及同一客户原则将招标计划量划分到车</a:t>
              </a:r>
            </a:p>
          </p:txBody>
        </p:sp>
        <p:sp>
          <p:nvSpPr>
            <p:cNvPr id="30" name="文本框 29"/>
            <p:cNvSpPr txBox="1"/>
            <p:nvPr/>
          </p:nvSpPr>
          <p:spPr>
            <a:xfrm>
              <a:off x="1769" y="8226"/>
              <a:ext cx="717" cy="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gradFill>
                    <a:gsLst>
                      <a:gs pos="0">
                        <a:srgbClr val="007BD3"/>
                      </a:gs>
                      <a:gs pos="100000">
                        <a:srgbClr val="034373"/>
                      </a:gs>
                    </a:gsLst>
                    <a:lin scaled="0"/>
                  </a:gradFill>
                  <a:effectLst/>
                  <a:uLnTx/>
                  <a:uFillTx/>
                  <a:latin typeface="+mn-lt"/>
                  <a:ea typeface="微软雅黑"/>
                  <a:cs typeface="+mn-cs"/>
                </a:rPr>
                <a:t>分车结果</a:t>
              </a:r>
            </a:p>
          </p:txBody>
        </p:sp>
        <p:sp>
          <p:nvSpPr>
            <p:cNvPr id="31" name="文本框 30"/>
            <p:cNvSpPr txBox="1"/>
            <p:nvPr/>
          </p:nvSpPr>
          <p:spPr>
            <a:xfrm>
              <a:off x="3852" y="9222"/>
              <a:ext cx="9795" cy="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微软雅黑"/>
                  <a:cs typeface="+mn-cs"/>
                </a:rPr>
                <a:t>为每辆车备注收货用户、货物品种重量、载具信息等</a:t>
              </a:r>
            </a:p>
          </p:txBody>
        </p:sp>
      </p:grpSp>
      <p:sp>
        <p:nvSpPr>
          <p:cNvPr id="33" name="文本框 32"/>
          <p:cNvSpPr txBox="1"/>
          <p:nvPr/>
        </p:nvSpPr>
        <p:spPr>
          <a:xfrm>
            <a:off x="381635" y="678815"/>
            <a:ext cx="17125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cs"/>
              </a:rPr>
              <a:t>招标流程图</a:t>
            </a:r>
          </a:p>
        </p:txBody>
      </p:sp>
      <p:sp>
        <p:nvSpPr>
          <p:cNvPr id="34" name="文本框 33"/>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5360" y="1644650"/>
            <a:ext cx="7193280" cy="129159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2000" dirty="0">
                <a:solidFill>
                  <a:prstClr val="black"/>
                </a:solidFill>
                <a:ea typeface="微软雅黑"/>
                <a:cs typeface="+mn-ea"/>
                <a:sym typeface="+mn-lt"/>
              </a:rPr>
              <a:t>1</a:t>
            </a:r>
            <a:r>
              <a:rPr lang="zh-CN" altLang="en-US" sz="2000" dirty="0">
                <a:solidFill>
                  <a:prstClr val="black"/>
                </a:solidFill>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首先打开“招标计划及0点资源统计表.xlsx”文件，选择招标计划的表格，主要查看城市、终点、品名、招标计划这几栏。该表中有备注一栏，在配货时只供参考。</a:t>
            </a:r>
          </a:p>
        </p:txBody>
      </p:sp>
      <p:pic>
        <p:nvPicPr>
          <p:cNvPr id="10" name="图片 10"/>
          <p:cNvPicPr>
            <a:picLocks noChangeAspect="1"/>
          </p:cNvPicPr>
          <p:nvPr/>
        </p:nvPicPr>
        <p:blipFill>
          <a:blip r:embed="rId3"/>
          <a:stretch>
            <a:fillRect/>
          </a:stretch>
        </p:blipFill>
        <p:spPr>
          <a:xfrm>
            <a:off x="975360" y="3528060"/>
            <a:ext cx="7192645" cy="2157095"/>
          </a:xfrm>
          <a:prstGeom prst="rect">
            <a:avLst/>
          </a:prstGeom>
          <a:noFill/>
          <a:ln>
            <a:noFill/>
          </a:ln>
        </p:spPr>
      </p:pic>
      <p:grpSp>
        <p:nvGrpSpPr>
          <p:cNvPr id="5" name="组合 4"/>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文本框 1"/>
          <p:cNvSpPr txBox="1"/>
          <p:nvPr/>
        </p:nvSpPr>
        <p:spPr>
          <a:xfrm>
            <a:off x="799465" y="957580"/>
            <a:ext cx="203073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cs"/>
              </a:rPr>
              <a:t>获取招标信息</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175" y="1386205"/>
            <a:ext cx="7867650" cy="133096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2000" dirty="0">
                <a:solidFill>
                  <a:prstClr val="black"/>
                </a:solidFill>
                <a:ea typeface="微软雅黑"/>
                <a:cs typeface="+mn-ea"/>
                <a:sym typeface="+mn-lt"/>
              </a:rPr>
              <a:t>2</a:t>
            </a:r>
            <a:r>
              <a:rPr lang="zh-CN" altLang="en-US" sz="2000" dirty="0">
                <a:solidFill>
                  <a:prstClr val="black"/>
                </a:solidFill>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打开</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省内1（不包括日照地区）库存明细表</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（这个表里的货物都是有的，资源明细可能有没产的，后面的几个表这里用不到），首先添加一列单件件重（方便配货）</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a:t>
            </a:r>
          </a:p>
        </p:txBody>
      </p:sp>
      <p:pic>
        <p:nvPicPr>
          <p:cNvPr id="5" name="图片 4"/>
          <p:cNvPicPr>
            <a:picLocks noChangeAspect="1"/>
          </p:cNvPicPr>
          <p:nvPr/>
        </p:nvPicPr>
        <p:blipFill>
          <a:blip r:embed="rId3"/>
          <a:stretch>
            <a:fillRect/>
          </a:stretch>
        </p:blipFill>
        <p:spPr>
          <a:xfrm>
            <a:off x="1558290" y="2906395"/>
            <a:ext cx="6027420" cy="3469005"/>
          </a:xfrm>
          <a:prstGeom prst="rect">
            <a:avLst/>
          </a:prstGeom>
        </p:spPr>
      </p:pic>
      <p:grpSp>
        <p:nvGrpSpPr>
          <p:cNvPr id="6" name="组合 5"/>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7" name="文本框 6"/>
          <p:cNvSpPr txBox="1"/>
          <p:nvPr/>
        </p:nvSpPr>
        <p:spPr>
          <a:xfrm>
            <a:off x="307975" y="828040"/>
            <a:ext cx="3014345"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cs"/>
                <a:sym typeface="+mn-ea"/>
              </a:rPr>
              <a:t>库存明细表添加件重</a:t>
            </a:r>
          </a:p>
        </p:txBody>
      </p:sp>
      <p:sp>
        <p:nvSpPr>
          <p:cNvPr id="9" name="文本框 8"/>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4725" y="1922668"/>
            <a:ext cx="7194550" cy="129159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2000" dirty="0">
                <a:solidFill>
                  <a:prstClr val="black"/>
                </a:solidFill>
                <a:ea typeface="微软雅黑"/>
                <a:cs typeface="+mn-ea"/>
                <a:sym typeface="+mn-lt"/>
              </a:rPr>
              <a:t>3</a:t>
            </a:r>
            <a:r>
              <a:rPr lang="zh-CN" altLang="en-US" sz="2000" dirty="0">
                <a:solidFill>
                  <a:prstClr val="black"/>
                </a:solidFill>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根据城市和终点在省内1（不包括日照地区）库存明细中找到对应的城市和终点，然后筛选品名这里以线材为例，找到符合条件的货物信息。</a:t>
            </a:r>
          </a:p>
        </p:txBody>
      </p:sp>
      <p:pic>
        <p:nvPicPr>
          <p:cNvPr id="4" name="图片 3"/>
          <p:cNvPicPr>
            <a:picLocks noChangeAspect="1"/>
          </p:cNvPicPr>
          <p:nvPr/>
        </p:nvPicPr>
        <p:blipFill>
          <a:blip r:embed="rId3"/>
          <a:stretch>
            <a:fillRect/>
          </a:stretch>
        </p:blipFill>
        <p:spPr>
          <a:xfrm>
            <a:off x="72390" y="4003040"/>
            <a:ext cx="8999220" cy="906145"/>
          </a:xfrm>
          <a:prstGeom prst="rect">
            <a:avLst/>
          </a:prstGeom>
        </p:spPr>
      </p:pic>
      <p:grpSp>
        <p:nvGrpSpPr>
          <p:cNvPr id="5" name="组合 4"/>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7" name="文本框 6"/>
          <p:cNvSpPr txBox="1"/>
          <p:nvPr/>
        </p:nvSpPr>
        <p:spPr>
          <a:xfrm>
            <a:off x="677545" y="1001395"/>
            <a:ext cx="143764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cs"/>
                <a:sym typeface="+mn-ea"/>
              </a:rPr>
              <a:t>筛选货物</a:t>
            </a:r>
            <a:endParaRPr kumimoji="0" lang="zh-CN" altLang="en-US" sz="2400" b="0" i="0" u="none" strike="noStrike" kern="1200" cap="none" spc="0" normalizeH="0" baseline="0" noProof="0">
              <a:ln>
                <a:noFill/>
              </a:ln>
              <a:solidFill>
                <a:prstClr val="black"/>
              </a:solidFill>
              <a:effectLst/>
              <a:uLnTx/>
              <a:uFillTx/>
              <a:latin typeface="+mn-lt"/>
              <a:ea typeface="微软雅黑"/>
              <a:cs typeface="+mn-cs"/>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9065" y="2182495"/>
            <a:ext cx="8866505" cy="249174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2000" dirty="0">
                <a:solidFill>
                  <a:prstClr val="black"/>
                </a:solidFill>
                <a:ea typeface="微软雅黑"/>
                <a:cs typeface="+mn-ea"/>
                <a:sym typeface="+mn-lt"/>
              </a:rPr>
              <a:t>4</a:t>
            </a:r>
            <a:r>
              <a:rPr lang="zh-CN" altLang="en-US" sz="2000" dirty="0">
                <a:solidFill>
                  <a:prstClr val="black"/>
                </a:solidFill>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根据近期分货调研的成果，老区的货物（线材属于老区配货）都不与其他品种货物拼货，新区的货物可以搭配，所以就只能选择线材，根据优先发货的提示选择优先发运的货物，筛选和优先发运货物相同的收货用户首先将优先发运的货物发出去。每车以33吨为基础，如果货物重量不够，则与其他规格进行配货。可以看到图3中线材只有一家收货用户且货物重量够招标计划64，那就可以装2车，一车32吨。</a:t>
            </a:r>
          </a:p>
        </p:txBody>
      </p:sp>
      <p:grpSp>
        <p:nvGrpSpPr>
          <p:cNvPr id="4" name="组合 3"/>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5" name="文本框 4"/>
          <p:cNvSpPr txBox="1"/>
          <p:nvPr/>
        </p:nvSpPr>
        <p:spPr>
          <a:xfrm>
            <a:off x="377825" y="964565"/>
            <a:ext cx="173736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cs"/>
              </a:rPr>
              <a:t>分车、备注</a:t>
            </a: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21030" y="870585"/>
            <a:ext cx="1899920" cy="5708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ea"/>
                <a:sym typeface="+mn-lt"/>
              </a:rPr>
              <a:t>特殊情况</a:t>
            </a:r>
          </a:p>
        </p:txBody>
      </p:sp>
      <p:sp>
        <p:nvSpPr>
          <p:cNvPr id="2" name="文本框 1"/>
          <p:cNvSpPr txBox="1"/>
          <p:nvPr/>
        </p:nvSpPr>
        <p:spPr>
          <a:xfrm>
            <a:off x="621030" y="1600835"/>
            <a:ext cx="8275320" cy="8530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、在流程</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中只需要考虑有招标计划量的货物，为</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0</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或者为空的暂时不考虑。</a:t>
            </a:r>
          </a:p>
        </p:txBody>
      </p:sp>
      <p:pic>
        <p:nvPicPr>
          <p:cNvPr id="4" name="图片 3"/>
          <p:cNvPicPr>
            <a:picLocks noChangeAspect="1"/>
          </p:cNvPicPr>
          <p:nvPr/>
        </p:nvPicPr>
        <p:blipFill>
          <a:blip r:embed="rId3"/>
          <a:stretch>
            <a:fillRect/>
          </a:stretch>
        </p:blipFill>
        <p:spPr>
          <a:xfrm>
            <a:off x="621030" y="2906395"/>
            <a:ext cx="7902575" cy="2552700"/>
          </a:xfrm>
          <a:prstGeom prst="rect">
            <a:avLst/>
          </a:prstGeom>
        </p:spPr>
      </p:pic>
      <p:grpSp>
        <p:nvGrpSpPr>
          <p:cNvPr id="5" name="组合 4"/>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1031" y="1591945"/>
            <a:ext cx="7649210" cy="8530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en-US" altLang="zh-CN" sz="2000" b="0" i="0" u="none" strike="noStrike" kern="1200" cap="none" spc="0" normalizeH="0" baseline="0" noProof="0" dirty="0" err="1">
                <a:ln>
                  <a:noFill/>
                </a:ln>
                <a:solidFill>
                  <a:prstClr val="black"/>
                </a:solidFill>
                <a:effectLst/>
                <a:uLnTx/>
                <a:uFillTx/>
                <a:latin typeface="+mn-lt"/>
                <a:ea typeface="微软雅黑"/>
                <a:cs typeface="+mn-ea"/>
                <a:sym typeface="+mn-lt"/>
              </a:rPr>
              <a:t>剩余待招标库存</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和招标计划量存在差距的，是因为有部分计划量是没有生产的</a:t>
            </a:r>
          </a:p>
        </p:txBody>
      </p:sp>
      <p:pic>
        <p:nvPicPr>
          <p:cNvPr id="3" name="图片 2"/>
          <p:cNvPicPr>
            <a:picLocks noChangeAspect="1"/>
          </p:cNvPicPr>
          <p:nvPr/>
        </p:nvPicPr>
        <p:blipFill>
          <a:blip r:embed="rId3"/>
          <a:stretch>
            <a:fillRect/>
          </a:stretch>
        </p:blipFill>
        <p:spPr>
          <a:xfrm>
            <a:off x="1304925" y="3342640"/>
            <a:ext cx="6865620" cy="2042160"/>
          </a:xfrm>
          <a:prstGeom prst="rect">
            <a:avLst/>
          </a:prstGeom>
        </p:spPr>
      </p:pic>
      <p:grpSp>
        <p:nvGrpSpPr>
          <p:cNvPr id="5" name="组合 4"/>
          <p:cNvGrpSpPr/>
          <p:nvPr/>
        </p:nvGrpSpPr>
        <p:grpSpPr>
          <a:xfrm>
            <a:off x="307975" y="189865"/>
            <a:ext cx="3964940" cy="539750"/>
            <a:chOff x="485" y="299"/>
            <a:chExt cx="6244" cy="850"/>
          </a:xfrm>
        </p:grpSpPr>
        <p:pic>
          <p:nvPicPr>
            <p:cNvPr id="6" name="图片 5" descr="资源 9"/>
            <p:cNvPicPr>
              <a:picLocks noChangeAspect="1"/>
            </p:cNvPicPr>
            <p:nvPr/>
          </p:nvPicPr>
          <p:blipFill>
            <a:blip r:embed="rId4"/>
            <a:stretch>
              <a:fillRect/>
            </a:stretch>
          </p:blipFill>
          <p:spPr>
            <a:xfrm>
              <a:off x="485" y="445"/>
              <a:ext cx="2846" cy="62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621030" y="870585"/>
            <a:ext cx="1899920" cy="5708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ea"/>
                <a:sym typeface="+mn-lt"/>
              </a:rPr>
              <a:t>特殊情况</a:t>
            </a:r>
          </a:p>
        </p:txBody>
      </p:sp>
      <p:sp>
        <p:nvSpPr>
          <p:cNvPr id="9" name="文本框 8"/>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grpSp>
        <p:nvGrpSpPr>
          <p:cNvPr id="71" name="组合 70"/>
          <p:cNvGrpSpPr/>
          <p:nvPr/>
        </p:nvGrpSpPr>
        <p:grpSpPr>
          <a:xfrm>
            <a:off x="3743525" y="1291772"/>
            <a:ext cx="2004718" cy="2063326"/>
            <a:chOff x="1479136" y="1653961"/>
            <a:chExt cx="2585737" cy="2661333"/>
          </a:xfrm>
        </p:grpSpPr>
        <p:grpSp>
          <p:nvGrpSpPr>
            <p:cNvPr id="72" name="组合 71"/>
            <p:cNvGrpSpPr/>
            <p:nvPr/>
          </p:nvGrpSpPr>
          <p:grpSpPr>
            <a:xfrm>
              <a:off x="1479136" y="1653961"/>
              <a:ext cx="2585737" cy="2661333"/>
              <a:chOff x="1827622" y="1343919"/>
              <a:chExt cx="2304000" cy="2304000"/>
            </a:xfrm>
          </p:grpSpPr>
          <p:sp>
            <p:nvSpPr>
              <p:cNvPr id="73" name="椭圆 7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74" name="椭圆 7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sp>
          <p:nvSpPr>
            <p:cNvPr id="75" name="椭圆 74"/>
            <p:cNvSpPr/>
            <p:nvPr/>
          </p:nvSpPr>
          <p:spPr>
            <a:xfrm>
              <a:off x="1691859" y="1881378"/>
              <a:ext cx="2160701" cy="22065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marL="0" marR="0" lvl="0" indent="0" algn="ctr" defTabSz="914400" rtl="0" eaLnBrk="1" fontAlgn="auto" latinLnBrk="0" hangingPunct="1">
                <a:lnSpc>
                  <a:spcPct val="130000"/>
                </a:lnSpc>
                <a:buClrTx/>
                <a:buSzTx/>
                <a:buFontTx/>
                <a:buNone/>
                <a:tabLst/>
                <a:defRPr/>
              </a:pPr>
              <a:endParaRPr kumimoji="0" lang="zh-CN" altLang="en-US" sz="5000" b="1" i="0" u="none" strike="noStrike" kern="1200" cap="none" spc="0" normalizeH="0" baseline="0" noProof="0" dirty="0">
                <a:ln>
                  <a:noFill/>
                </a:ln>
                <a:solidFill>
                  <a:prstClr val="white"/>
                </a:solidFill>
                <a:effectLst/>
                <a:uLnTx/>
                <a:uFillTx/>
                <a:cs typeface="+mn-ea"/>
                <a:sym typeface="+mn-lt"/>
              </a:endParaRPr>
            </a:p>
          </p:txBody>
        </p:sp>
      </p:grpSp>
      <p:sp>
        <p:nvSpPr>
          <p:cNvPr id="76" name="文本框 75"/>
          <p:cNvSpPr txBox="1"/>
          <p:nvPr/>
        </p:nvSpPr>
        <p:spPr>
          <a:xfrm>
            <a:off x="2189722" y="1516082"/>
            <a:ext cx="5112322" cy="1884618"/>
          </a:xfrm>
          <a:prstGeom prst="rect">
            <a:avLst/>
          </a:prstGeom>
          <a:noFill/>
        </p:spPr>
        <p:txBody>
          <a:bodyPr wrap="square" rtlCol="0">
            <a:spAutoFit/>
          </a:bodyPr>
          <a:lstStyle/>
          <a:p>
            <a:pPr marL="0" marR="0" lvl="0" indent="0" algn="ctr" defTabSz="914400" rtl="0" eaLnBrk="1" fontAlgn="auto" latinLnBrk="0" hangingPunct="1">
              <a:lnSpc>
                <a:spcPct val="130000"/>
              </a:lnSpc>
              <a:buClrTx/>
              <a:buSzTx/>
              <a:buFontTx/>
              <a:buNone/>
              <a:tabLst/>
              <a:defRPr/>
            </a:pPr>
            <a:r>
              <a:rPr lang="en-US" altLang="zh-CN" sz="10000" dirty="0">
                <a:solidFill>
                  <a:prstClr val="white"/>
                </a:solidFill>
                <a:cs typeface="+mn-ea"/>
                <a:sym typeface="+mn-lt"/>
              </a:rPr>
              <a:t>2</a:t>
            </a:r>
            <a:endParaRPr kumimoji="0" lang="zh-CN" altLang="en-US" sz="10000" b="0" i="0" u="none" strike="noStrike" kern="1200" cap="none" spc="0" normalizeH="0" baseline="0" noProof="0" dirty="0">
              <a:ln>
                <a:noFill/>
              </a:ln>
              <a:solidFill>
                <a:prstClr val="white"/>
              </a:solidFill>
              <a:effectLst/>
              <a:uLnTx/>
              <a:uFillTx/>
              <a:cs typeface="+mn-ea"/>
              <a:sym typeface="+mn-lt"/>
            </a:endParaRPr>
          </a:p>
        </p:txBody>
      </p:sp>
      <p:sp>
        <p:nvSpPr>
          <p:cNvPr id="77" name="文本框 76"/>
          <p:cNvSpPr txBox="1"/>
          <p:nvPr/>
        </p:nvSpPr>
        <p:spPr>
          <a:xfrm>
            <a:off x="1869175" y="3578018"/>
            <a:ext cx="5765621" cy="741357"/>
          </a:xfrm>
          <a:prstGeom prst="rect">
            <a:avLst/>
          </a:prstGeom>
          <a:noFill/>
        </p:spPr>
        <p:txBody>
          <a:bodyPr wrap="square" rtlCol="0">
            <a:spAutoFit/>
          </a:bodyPr>
          <a:lstStyle/>
          <a:p>
            <a:pPr marL="0" marR="0" lvl="0" indent="0" algn="ctr" defTabSz="914400" rtl="0" eaLnBrk="1" fontAlgn="auto" latinLnBrk="0" hangingPunct="1">
              <a:lnSpc>
                <a:spcPct val="130000"/>
              </a:lnSpc>
              <a:buClrTx/>
              <a:buSzTx/>
              <a:buFontTx/>
              <a:buNone/>
              <a:tabLst/>
              <a:defRPr/>
            </a:pPr>
            <a:r>
              <a:rPr lang="zh-CN" altLang="en-US" sz="3600" dirty="0">
                <a:solidFill>
                  <a:prstClr val="black"/>
                </a:solidFill>
                <a:cs typeface="+mn-ea"/>
                <a:sym typeface="+mn-lt"/>
              </a:rPr>
              <a:t>可发库存解读</a:t>
            </a:r>
            <a:endParaRPr kumimoji="0" lang="zh-CN" altLang="en-US" sz="3600" b="0" i="0" u="none" strike="noStrike" kern="1200" cap="none" spc="0" normalizeH="0" baseline="0" noProof="0" dirty="0">
              <a:ln>
                <a:noFill/>
              </a:ln>
              <a:solidFill>
                <a:prstClr val="black"/>
              </a:solidFill>
              <a:effectLst/>
              <a:uLnTx/>
              <a:uFillTx/>
              <a:cs typeface="+mn-ea"/>
              <a:sym typeface="+mn-lt"/>
            </a:endParaRPr>
          </a:p>
        </p:txBody>
      </p:sp>
      <p:grpSp>
        <p:nvGrpSpPr>
          <p:cNvPr id="79" name="组合 78"/>
          <p:cNvGrpSpPr/>
          <p:nvPr/>
        </p:nvGrpSpPr>
        <p:grpSpPr>
          <a:xfrm>
            <a:off x="6320071" y="2610462"/>
            <a:ext cx="820470" cy="844458"/>
            <a:chOff x="1827622" y="1343919"/>
            <a:chExt cx="2304000" cy="2304000"/>
          </a:xfrm>
        </p:grpSpPr>
        <p:sp>
          <p:nvSpPr>
            <p:cNvPr id="80" name="椭圆 7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81" name="椭圆 8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82" name="组合 81"/>
          <p:cNvGrpSpPr/>
          <p:nvPr/>
        </p:nvGrpSpPr>
        <p:grpSpPr>
          <a:xfrm>
            <a:off x="2915055" y="1336423"/>
            <a:ext cx="482134" cy="496230"/>
            <a:chOff x="1827622" y="1343919"/>
            <a:chExt cx="2304000" cy="2304000"/>
          </a:xfrm>
        </p:grpSpPr>
        <p:sp>
          <p:nvSpPr>
            <p:cNvPr id="83" name="椭圆 82"/>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84" name="椭圆 83"/>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88" name="组合 87"/>
          <p:cNvGrpSpPr/>
          <p:nvPr/>
        </p:nvGrpSpPr>
        <p:grpSpPr>
          <a:xfrm>
            <a:off x="5124145" y="3039730"/>
            <a:ext cx="482134" cy="496230"/>
            <a:chOff x="1827622" y="1343919"/>
            <a:chExt cx="2304000" cy="2304000"/>
          </a:xfrm>
        </p:grpSpPr>
        <p:sp>
          <p:nvSpPr>
            <p:cNvPr id="89" name="椭圆 88"/>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90" name="椭圆 89"/>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grpSp>
        <p:nvGrpSpPr>
          <p:cNvPr id="91" name="组合 90"/>
          <p:cNvGrpSpPr/>
          <p:nvPr/>
        </p:nvGrpSpPr>
        <p:grpSpPr>
          <a:xfrm>
            <a:off x="1853067" y="2183563"/>
            <a:ext cx="744376" cy="766140"/>
            <a:chOff x="1827622" y="1343919"/>
            <a:chExt cx="2304000" cy="2304000"/>
          </a:xfrm>
        </p:grpSpPr>
        <p:sp>
          <p:nvSpPr>
            <p:cNvPr id="92" name="椭圆 9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sp>
          <p:nvSpPr>
            <p:cNvPr id="93" name="椭圆 9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tabLst/>
                <a:defRPr/>
              </a:pPr>
              <a:endParaRPr kumimoji="0" lang="zh-CN" altLang="en-US" sz="1560" b="0" i="0" u="none" strike="noStrike" kern="1200" cap="none" spc="0" normalizeH="0" baseline="0" noProof="0">
                <a:ln>
                  <a:noFill/>
                </a:ln>
                <a:solidFill>
                  <a:prstClr val="white"/>
                </a:solidFill>
                <a:effectLst/>
                <a:uLnTx/>
                <a:uFillTx/>
                <a:cs typeface="+mn-ea"/>
                <a:sym typeface="+mn-lt"/>
              </a:endParaRPr>
            </a:p>
          </p:txBody>
        </p:sp>
      </p:grpSp>
      <p:pic>
        <p:nvPicPr>
          <p:cNvPr id="22" name="图片 21">
            <a:extLst>
              <a:ext uri="{FF2B5EF4-FFF2-40B4-BE49-F238E27FC236}">
                <a16:creationId xmlns:a16="http://schemas.microsoft.com/office/drawing/2014/main" id="{97556648-129E-42EA-9370-AD43E6A84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Tree>
    <p:custDataLst>
      <p:tags r:id="rId1"/>
    </p:custDataLst>
    <p:extLst>
      <p:ext uri="{BB962C8B-B14F-4D97-AF65-F5344CB8AC3E}">
        <p14:creationId xmlns:p14="http://schemas.microsoft.com/office/powerpoint/2010/main" val="265260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0395" y="1454785"/>
            <a:ext cx="7903210" cy="129159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、在流程</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的表中，存在备注一栏，不是所有存在招标计划量的记录都会写备注，且有备注的记录在分车的时候也只能提供一个参考作用，实际的情况要根据库存明细表进一步核实，然后再确定。</a:t>
            </a:r>
          </a:p>
        </p:txBody>
      </p:sp>
      <p:pic>
        <p:nvPicPr>
          <p:cNvPr id="3" name="图片 2"/>
          <p:cNvPicPr>
            <a:picLocks noChangeAspect="1"/>
          </p:cNvPicPr>
          <p:nvPr/>
        </p:nvPicPr>
        <p:blipFill>
          <a:blip r:embed="rId3"/>
          <a:stretch>
            <a:fillRect/>
          </a:stretch>
        </p:blipFill>
        <p:spPr>
          <a:xfrm>
            <a:off x="370205" y="3580130"/>
            <a:ext cx="8402955" cy="2606040"/>
          </a:xfrm>
          <a:prstGeom prst="rect">
            <a:avLst/>
          </a:prstGeom>
        </p:spPr>
      </p:pic>
      <p:grpSp>
        <p:nvGrpSpPr>
          <p:cNvPr id="5" name="组合 4"/>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6" name="文本框 5"/>
          <p:cNvSpPr txBox="1"/>
          <p:nvPr/>
        </p:nvSpPr>
        <p:spPr>
          <a:xfrm>
            <a:off x="621030" y="870585"/>
            <a:ext cx="1899920" cy="5708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ea"/>
                <a:sym typeface="+mn-lt"/>
              </a:rPr>
              <a:t>特殊情况</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1030" y="1453094"/>
            <a:ext cx="7529830" cy="8530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4</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、流程</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中，添加一列件重，方便后期添加备注及计算车的总重。</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单件件重 = （需开单重量+可发重量）/（需开单件数+可发件数）</a:t>
            </a:r>
          </a:p>
        </p:txBody>
      </p:sp>
      <p:grpSp>
        <p:nvGrpSpPr>
          <p:cNvPr id="4" name="组合 3"/>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5" name="文本框 4"/>
          <p:cNvSpPr txBox="1"/>
          <p:nvPr/>
        </p:nvSpPr>
        <p:spPr>
          <a:xfrm>
            <a:off x="621030" y="870585"/>
            <a:ext cx="1899920" cy="5708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ea"/>
                <a:sym typeface="+mn-lt"/>
              </a:rPr>
              <a:t>特殊情况</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3" name="图片 2">
            <a:extLst>
              <a:ext uri="{FF2B5EF4-FFF2-40B4-BE49-F238E27FC236}">
                <a16:creationId xmlns:a16="http://schemas.microsoft.com/office/drawing/2014/main" id="{88FC73EC-DA54-482B-9844-6FDC48860790}"/>
              </a:ext>
            </a:extLst>
          </p:cNvPr>
          <p:cNvPicPr>
            <a:picLocks noChangeAspect="1"/>
          </p:cNvPicPr>
          <p:nvPr/>
        </p:nvPicPr>
        <p:blipFill>
          <a:blip r:embed="rId5"/>
          <a:stretch>
            <a:fillRect/>
          </a:stretch>
        </p:blipFill>
        <p:spPr>
          <a:xfrm>
            <a:off x="437030" y="3017348"/>
            <a:ext cx="8162364" cy="3358618"/>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8231" y="1569085"/>
            <a:ext cx="7266940" cy="169164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5</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、流程</a:t>
            </a:r>
            <a:r>
              <a:rPr lang="en-US" altLang="zh-CN" sz="2000" dirty="0">
                <a:solidFill>
                  <a:prstClr val="black"/>
                </a:solidFill>
                <a:ea typeface="微软雅黑"/>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中经过城市、终点、品名筛选过后选择货物时，一般选择库存明细表中优先发运列显示</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客户催货</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或者是</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超期清理</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的，其次选择发货通知单为橘色的，在上述同等条件下选择可发重量比较多的货物。</a:t>
            </a:r>
          </a:p>
        </p:txBody>
      </p:sp>
      <p:pic>
        <p:nvPicPr>
          <p:cNvPr id="3" name="图片 2"/>
          <p:cNvPicPr>
            <a:picLocks noChangeAspect="1"/>
          </p:cNvPicPr>
          <p:nvPr/>
        </p:nvPicPr>
        <p:blipFill>
          <a:blip r:embed="rId3"/>
          <a:stretch>
            <a:fillRect/>
          </a:stretch>
        </p:blipFill>
        <p:spPr>
          <a:xfrm>
            <a:off x="486410" y="4099560"/>
            <a:ext cx="8171180" cy="929640"/>
          </a:xfrm>
          <a:prstGeom prst="rect">
            <a:avLst/>
          </a:prstGeom>
        </p:spPr>
      </p:pic>
      <p:grpSp>
        <p:nvGrpSpPr>
          <p:cNvPr id="5" name="组合 4"/>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6" name="文本框 5"/>
          <p:cNvSpPr txBox="1"/>
          <p:nvPr/>
        </p:nvSpPr>
        <p:spPr>
          <a:xfrm>
            <a:off x="621030" y="870585"/>
            <a:ext cx="1899920" cy="5708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ea"/>
                <a:sym typeface="+mn-lt"/>
              </a:rPr>
              <a:t>特殊情况</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1029" y="1581785"/>
            <a:ext cx="7474099" cy="8530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6</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、如果有些招标计划量比较少的无法找到合适的配货的，就暂时不发运。</a:t>
            </a:r>
          </a:p>
        </p:txBody>
      </p:sp>
      <p:pic>
        <p:nvPicPr>
          <p:cNvPr id="4" name="图片 3"/>
          <p:cNvPicPr>
            <a:picLocks noChangeAspect="1"/>
          </p:cNvPicPr>
          <p:nvPr/>
        </p:nvPicPr>
        <p:blipFill>
          <a:blip r:embed="rId3"/>
          <a:stretch>
            <a:fillRect/>
          </a:stretch>
        </p:blipFill>
        <p:spPr>
          <a:xfrm>
            <a:off x="552767" y="3429000"/>
            <a:ext cx="8054975" cy="1539240"/>
          </a:xfrm>
          <a:prstGeom prst="rect">
            <a:avLst/>
          </a:prstGeom>
        </p:spPr>
      </p:pic>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6" name="文本框 5"/>
          <p:cNvSpPr txBox="1"/>
          <p:nvPr/>
        </p:nvSpPr>
        <p:spPr>
          <a:xfrm>
            <a:off x="621030" y="870585"/>
            <a:ext cx="1899920" cy="5708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n-lt"/>
                <a:ea typeface="微软雅黑"/>
                <a:cs typeface="+mn-ea"/>
                <a:sym typeface="+mn-lt"/>
              </a:rPr>
              <a:t>特殊情况</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9005" y="1644015"/>
            <a:ext cx="7285355" cy="129159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、流程</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中，分完车之后，需要对招标计划量进行标注，招标量一共分为几车，标注件重或者件重范围和件数。</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3" name="图片 2"/>
          <p:cNvPicPr>
            <a:picLocks noChangeAspect="1"/>
          </p:cNvPicPr>
          <p:nvPr/>
        </p:nvPicPr>
        <p:blipFill>
          <a:blip r:embed="rId3"/>
          <a:stretch>
            <a:fillRect/>
          </a:stretch>
        </p:blipFill>
        <p:spPr>
          <a:xfrm>
            <a:off x="248285" y="3088640"/>
            <a:ext cx="8648065" cy="388620"/>
          </a:xfrm>
          <a:prstGeom prst="rect">
            <a:avLst/>
          </a:prstGeom>
        </p:spPr>
      </p:pic>
      <p:sp>
        <p:nvSpPr>
          <p:cNvPr id="4" name="文本框 3"/>
          <p:cNvSpPr txBox="1"/>
          <p:nvPr/>
        </p:nvSpPr>
        <p:spPr>
          <a:xfrm>
            <a:off x="929005" y="3608070"/>
            <a:ext cx="7285355" cy="1291590"/>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其中线材是按实重来计算，如果一车中不是单一规格则还要要标注线材的范围及装车的重量限制。</a:t>
            </a:r>
          </a:p>
          <a:p>
            <a:pPr marL="0" marR="0" lvl="0" indent="0" algn="l" defTabSz="914400" rtl="0" eaLnBrk="1" fontAlgn="auto" latinLnBrk="0" hangingPunct="1">
              <a:lnSpc>
                <a:spcPct val="13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5" name="图片 4"/>
          <p:cNvPicPr>
            <a:picLocks noChangeAspect="1"/>
          </p:cNvPicPr>
          <p:nvPr/>
        </p:nvPicPr>
        <p:blipFill>
          <a:blip r:embed="rId4"/>
          <a:stretch>
            <a:fillRect/>
          </a:stretch>
        </p:blipFill>
        <p:spPr>
          <a:xfrm>
            <a:off x="151765" y="4921885"/>
            <a:ext cx="8841105" cy="662940"/>
          </a:xfrm>
          <a:prstGeom prst="rect">
            <a:avLst/>
          </a:prstGeom>
        </p:spPr>
      </p:pic>
      <p:grpSp>
        <p:nvGrpSpPr>
          <p:cNvPr id="7" name="组合 6"/>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5"/>
            <a:stretch>
              <a:fillRect/>
            </a:stretch>
          </p:blipFill>
          <p:spPr>
            <a:xfrm>
              <a:off x="485" y="445"/>
              <a:ext cx="2846" cy="624"/>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9" name="文本框 8"/>
          <p:cNvSpPr txBox="1"/>
          <p:nvPr/>
        </p:nvSpPr>
        <p:spPr>
          <a:xfrm>
            <a:off x="621030" y="870585"/>
            <a:ext cx="1899920"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备注</a:t>
            </a:r>
            <a:r>
              <a:rPr lang="zh-CN" altLang="en-US" sz="2400" dirty="0">
                <a:solidFill>
                  <a:prstClr val="black"/>
                </a:solidFill>
                <a:ea typeface="微软雅黑"/>
                <a:cs typeface="+mn-ea"/>
                <a:sym typeface="+mn-lt"/>
              </a:rPr>
              <a:t>信息</a:t>
            </a:r>
            <a:endPar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4139" y="1441301"/>
            <a:ext cx="8195982" cy="8530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、流程</a:t>
            </a:r>
            <a:r>
              <a:rPr lang="en-US" altLang="zh-CN" sz="2000" dirty="0">
                <a:solidFill>
                  <a:prstClr val="black"/>
                </a:solidFill>
                <a:ea typeface="微软雅黑"/>
                <a:cs typeface="+mn-ea"/>
                <a:sym typeface="+mn-lt"/>
              </a:rPr>
              <a:t>4</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完成车辆划分之后，要对每辆车所需的载具进行备注，比如说镀锌卷需要草垫子，黑卷铁架子等等</a:t>
            </a:r>
          </a:p>
        </p:txBody>
      </p:sp>
      <p:pic>
        <p:nvPicPr>
          <p:cNvPr id="3" name="图片 2"/>
          <p:cNvPicPr>
            <a:picLocks noChangeAspect="1"/>
          </p:cNvPicPr>
          <p:nvPr/>
        </p:nvPicPr>
        <p:blipFill>
          <a:blip r:embed="rId4"/>
          <a:stretch>
            <a:fillRect/>
          </a:stretch>
        </p:blipFill>
        <p:spPr>
          <a:xfrm>
            <a:off x="2170242" y="2581072"/>
            <a:ext cx="4802505" cy="4021567"/>
          </a:xfrm>
          <a:prstGeom prst="rect">
            <a:avLst/>
          </a:prstGeom>
        </p:spPr>
      </p:pic>
      <p:grpSp>
        <p:nvGrpSpPr>
          <p:cNvPr id="4" name="组合 3"/>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5"/>
            <a:stretch>
              <a:fillRect/>
            </a:stretch>
          </p:blipFill>
          <p:spPr>
            <a:xfrm>
              <a:off x="485" y="445"/>
              <a:ext cx="2846" cy="624"/>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9" name="文本框 8"/>
          <p:cNvSpPr txBox="1"/>
          <p:nvPr/>
        </p:nvSpPr>
        <p:spPr>
          <a:xfrm>
            <a:off x="621030" y="870585"/>
            <a:ext cx="1899920"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备注信息</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1700" y="2010410"/>
            <a:ext cx="7340600" cy="8530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、流程</a:t>
            </a:r>
            <a:r>
              <a:rPr lang="en-US" altLang="zh-CN" sz="2000" dirty="0">
                <a:solidFill>
                  <a:prstClr val="black"/>
                </a:solidFill>
                <a:ea typeface="微软雅黑"/>
                <a:cs typeface="+mn-ea"/>
                <a:sym typeface="+mn-lt"/>
              </a:rPr>
              <a:t>4</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中根据城市、终点、品名筛选出来的收货用户不止一个，则最后车辆信息的备注中要写是哪个收货用户。</a:t>
            </a:r>
          </a:p>
        </p:txBody>
      </p:sp>
      <p:pic>
        <p:nvPicPr>
          <p:cNvPr id="3" name="图片 2"/>
          <p:cNvPicPr>
            <a:picLocks noChangeAspect="1"/>
          </p:cNvPicPr>
          <p:nvPr/>
        </p:nvPicPr>
        <p:blipFill>
          <a:blip r:embed="rId3"/>
          <a:stretch>
            <a:fillRect/>
          </a:stretch>
        </p:blipFill>
        <p:spPr>
          <a:xfrm>
            <a:off x="605155" y="3623310"/>
            <a:ext cx="7934325" cy="1173480"/>
          </a:xfrm>
          <a:prstGeom prst="rect">
            <a:avLst/>
          </a:prstGeom>
        </p:spPr>
      </p:pic>
      <p:grpSp>
        <p:nvGrpSpPr>
          <p:cNvPr id="4" name="组合 3"/>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9" name="文本框 8"/>
          <p:cNvSpPr txBox="1"/>
          <p:nvPr/>
        </p:nvSpPr>
        <p:spPr>
          <a:xfrm>
            <a:off x="621030" y="870585"/>
            <a:ext cx="1899920"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备注信息</a:t>
            </a: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9994" y="1535936"/>
            <a:ext cx="7340600" cy="165327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调度在汇好运</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App</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中，新增调度单</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000" dirty="0">
                <a:solidFill>
                  <a:prstClr val="black"/>
                </a:solidFill>
                <a:ea typeface="微软雅黑"/>
                <a:cs typeface="+mn-ea"/>
                <a:sym typeface="+mn-lt"/>
              </a:rPr>
              <a:t>选择卸货地、运输时间、品名、规格、重量</a:t>
            </a:r>
            <a:endParaRPr lang="en-US" altLang="zh-CN" sz="2000" dirty="0">
              <a:solidFill>
                <a:prstClr val="black"/>
              </a:solidFill>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选择司机、车牌号</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选择配件、输入备注信息</a:t>
            </a:r>
          </a:p>
        </p:txBody>
      </p:sp>
      <p:grpSp>
        <p:nvGrpSpPr>
          <p:cNvPr id="4" name="组合 3"/>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调度找车流程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9" name="文本框 8"/>
          <p:cNvSpPr txBox="1"/>
          <p:nvPr/>
        </p:nvSpPr>
        <p:spPr>
          <a:xfrm>
            <a:off x="621030" y="870585"/>
            <a:ext cx="1899920"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2400" dirty="0">
                <a:solidFill>
                  <a:prstClr val="black"/>
                </a:solidFill>
                <a:ea typeface="微软雅黑"/>
                <a:cs typeface="+mn-ea"/>
                <a:sym typeface="+mn-lt"/>
              </a:rPr>
              <a:t>App</a:t>
            </a:r>
            <a:r>
              <a:rPr lang="zh-CN" altLang="en-US" sz="2400" dirty="0">
                <a:solidFill>
                  <a:prstClr val="black"/>
                </a:solidFill>
                <a:ea typeface="微软雅黑"/>
                <a:cs typeface="+mn-ea"/>
                <a:sym typeface="+mn-lt"/>
              </a:rPr>
              <a:t>派车</a:t>
            </a:r>
            <a:endParaRPr lang="en-US" altLang="zh-CN" sz="2400" dirty="0">
              <a:solidFill>
                <a:prstClr val="black"/>
              </a:solidFill>
              <a:ea typeface="微软雅黑"/>
              <a:cs typeface="+mn-ea"/>
              <a:sym typeface="+mn-lt"/>
            </a:endParaRPr>
          </a:p>
        </p:txBody>
      </p:sp>
      <p:pic>
        <p:nvPicPr>
          <p:cNvPr id="10" name="图片 9">
            <a:extLst>
              <a:ext uri="{FF2B5EF4-FFF2-40B4-BE49-F238E27FC236}">
                <a16:creationId xmlns:a16="http://schemas.microsoft.com/office/drawing/2014/main" id="{F489B6AF-8675-49DF-8F7C-35A3C90699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4353" y="980544"/>
            <a:ext cx="2103773" cy="5627594"/>
          </a:xfrm>
          <a:prstGeom prst="rect">
            <a:avLst/>
          </a:prstGeom>
        </p:spPr>
      </p:pic>
    </p:spTree>
    <p:custDataLst>
      <p:tags r:id="rId1"/>
    </p:custDataLst>
    <p:extLst>
      <p:ext uri="{BB962C8B-B14F-4D97-AF65-F5344CB8AC3E}">
        <p14:creationId xmlns:p14="http://schemas.microsoft.com/office/powerpoint/2010/main" val="2370585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grpSp>
        <p:nvGrpSpPr>
          <p:cNvPr id="71" name="组合 70"/>
          <p:cNvGrpSpPr/>
          <p:nvPr/>
        </p:nvGrpSpPr>
        <p:grpSpPr>
          <a:xfrm>
            <a:off x="3743525" y="1291772"/>
            <a:ext cx="2004718" cy="2063326"/>
            <a:chOff x="1479136" y="1653961"/>
            <a:chExt cx="2585737" cy="2661333"/>
          </a:xfrm>
        </p:grpSpPr>
        <p:grpSp>
          <p:nvGrpSpPr>
            <p:cNvPr id="72" name="组合 71"/>
            <p:cNvGrpSpPr/>
            <p:nvPr/>
          </p:nvGrpSpPr>
          <p:grpSpPr>
            <a:xfrm>
              <a:off x="1479136" y="1653961"/>
              <a:ext cx="2585737" cy="2661333"/>
              <a:chOff x="1827622" y="1343919"/>
              <a:chExt cx="2304000" cy="2304000"/>
            </a:xfrm>
          </p:grpSpPr>
          <p:sp>
            <p:nvSpPr>
              <p:cNvPr id="73" name="椭圆 7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74" name="椭圆 7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sp>
          <p:nvSpPr>
            <p:cNvPr id="75" name="椭圆 74"/>
            <p:cNvSpPr/>
            <p:nvPr/>
          </p:nvSpPr>
          <p:spPr>
            <a:xfrm>
              <a:off x="1691859" y="1881378"/>
              <a:ext cx="2160701" cy="22065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5000" b="1" i="0" u="none" strike="noStrike" kern="1200" cap="none" spc="0" normalizeH="0" baseline="0" noProof="0" dirty="0">
                <a:ln>
                  <a:noFill/>
                </a:ln>
                <a:solidFill>
                  <a:prstClr val="white"/>
                </a:solidFill>
                <a:effectLst/>
                <a:uLnTx/>
                <a:uFillTx/>
                <a:latin typeface="+mn-lt"/>
                <a:ea typeface="微软雅黑"/>
                <a:cs typeface="+mn-ea"/>
                <a:sym typeface="+mn-lt"/>
              </a:endParaRPr>
            </a:p>
          </p:txBody>
        </p:sp>
      </p:grpSp>
      <p:sp>
        <p:nvSpPr>
          <p:cNvPr id="76" name="文本框 75"/>
          <p:cNvSpPr txBox="1"/>
          <p:nvPr/>
        </p:nvSpPr>
        <p:spPr>
          <a:xfrm>
            <a:off x="2189722" y="1516082"/>
            <a:ext cx="5112322" cy="1884618"/>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0000" b="0" i="0" u="none" strike="noStrike" kern="1200" cap="none" spc="0" normalizeH="0" baseline="0" noProof="0" dirty="0">
                <a:ln>
                  <a:noFill/>
                </a:ln>
                <a:solidFill>
                  <a:prstClr val="white"/>
                </a:solidFill>
                <a:effectLst/>
                <a:uLnTx/>
                <a:uFillTx/>
                <a:latin typeface="+mn-lt"/>
                <a:ea typeface="微软雅黑"/>
                <a:cs typeface="+mn-ea"/>
                <a:sym typeface="+mn-lt"/>
              </a:rPr>
              <a:t>6</a:t>
            </a:r>
            <a:endParaRPr kumimoji="0" lang="zh-CN" altLang="en-US" sz="10000" b="0" i="0" u="none" strike="noStrike" kern="1200" cap="none" spc="0" normalizeH="0" baseline="0" noProof="0" dirty="0">
              <a:ln>
                <a:noFill/>
              </a:ln>
              <a:solidFill>
                <a:prstClr val="white"/>
              </a:solidFill>
              <a:effectLst/>
              <a:uLnTx/>
              <a:uFillTx/>
              <a:latin typeface="+mn-lt"/>
              <a:ea typeface="微软雅黑"/>
              <a:cs typeface="+mn-ea"/>
              <a:sym typeface="+mn-lt"/>
            </a:endParaRPr>
          </a:p>
        </p:txBody>
      </p:sp>
      <p:sp>
        <p:nvSpPr>
          <p:cNvPr id="77" name="文本框 76"/>
          <p:cNvSpPr txBox="1"/>
          <p:nvPr/>
        </p:nvSpPr>
        <p:spPr>
          <a:xfrm>
            <a:off x="1869175" y="3578018"/>
            <a:ext cx="5765621" cy="74135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mn-lt"/>
                <a:ea typeface="微软雅黑"/>
                <a:cs typeface="+mn-ea"/>
                <a:sym typeface="+mn-lt"/>
              </a:rPr>
              <a:t>开单流程</a:t>
            </a:r>
          </a:p>
        </p:txBody>
      </p:sp>
      <p:grpSp>
        <p:nvGrpSpPr>
          <p:cNvPr id="79" name="组合 78"/>
          <p:cNvGrpSpPr/>
          <p:nvPr/>
        </p:nvGrpSpPr>
        <p:grpSpPr>
          <a:xfrm>
            <a:off x="6320071" y="2610462"/>
            <a:ext cx="820470" cy="844458"/>
            <a:chOff x="1827622" y="1343919"/>
            <a:chExt cx="2304000" cy="2304000"/>
          </a:xfrm>
        </p:grpSpPr>
        <p:sp>
          <p:nvSpPr>
            <p:cNvPr id="80" name="椭圆 7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81" name="椭圆 8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grpSp>
        <p:nvGrpSpPr>
          <p:cNvPr id="82" name="组合 81"/>
          <p:cNvGrpSpPr/>
          <p:nvPr/>
        </p:nvGrpSpPr>
        <p:grpSpPr>
          <a:xfrm>
            <a:off x="2915055" y="1336423"/>
            <a:ext cx="482134" cy="496230"/>
            <a:chOff x="1827622" y="1343919"/>
            <a:chExt cx="2304000" cy="2304000"/>
          </a:xfrm>
        </p:grpSpPr>
        <p:sp>
          <p:nvSpPr>
            <p:cNvPr id="83" name="椭圆 82"/>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84" name="椭圆 83"/>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grpSp>
        <p:nvGrpSpPr>
          <p:cNvPr id="88" name="组合 87"/>
          <p:cNvGrpSpPr/>
          <p:nvPr/>
        </p:nvGrpSpPr>
        <p:grpSpPr>
          <a:xfrm>
            <a:off x="5124145" y="3039730"/>
            <a:ext cx="482134" cy="496230"/>
            <a:chOff x="1827622" y="1343919"/>
            <a:chExt cx="2304000" cy="2304000"/>
          </a:xfrm>
        </p:grpSpPr>
        <p:sp>
          <p:nvSpPr>
            <p:cNvPr id="89" name="椭圆 88"/>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90" name="椭圆 89"/>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grpSp>
        <p:nvGrpSpPr>
          <p:cNvPr id="91" name="组合 90"/>
          <p:cNvGrpSpPr/>
          <p:nvPr/>
        </p:nvGrpSpPr>
        <p:grpSpPr>
          <a:xfrm>
            <a:off x="1853067" y="2183563"/>
            <a:ext cx="744376" cy="766140"/>
            <a:chOff x="1827622" y="1343919"/>
            <a:chExt cx="2304000" cy="2304000"/>
          </a:xfrm>
        </p:grpSpPr>
        <p:sp>
          <p:nvSpPr>
            <p:cNvPr id="92" name="椭圆 9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sp>
          <p:nvSpPr>
            <p:cNvPr id="93" name="椭圆 9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560" b="0" i="0" u="none" strike="noStrike" kern="1200" cap="none" spc="0" normalizeH="0" baseline="0" noProof="0">
                <a:ln>
                  <a:noFill/>
                </a:ln>
                <a:solidFill>
                  <a:prstClr val="white"/>
                </a:solidFill>
                <a:effectLst/>
                <a:uLnTx/>
                <a:uFillTx/>
                <a:latin typeface="+mn-lt"/>
                <a:ea typeface="微软雅黑"/>
                <a:cs typeface="+mn-ea"/>
                <a:sym typeface="+mn-lt"/>
              </a:endParaRPr>
            </a:p>
          </p:txBody>
        </p:sp>
      </p:gr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381448" y="846044"/>
            <a:ext cx="3120390" cy="41690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仓库分布图</a:t>
            </a:r>
          </a:p>
        </p:txBody>
      </p:sp>
      <p:pic>
        <p:nvPicPr>
          <p:cNvPr id="4" name="图片 3"/>
          <p:cNvPicPr>
            <a:picLocks noChangeAspect="1"/>
          </p:cNvPicPr>
          <p:nvPr/>
        </p:nvPicPr>
        <p:blipFill>
          <a:blip r:embed="rId5"/>
          <a:stretch>
            <a:fillRect/>
          </a:stretch>
        </p:blipFill>
        <p:spPr>
          <a:xfrm>
            <a:off x="1030045" y="1533097"/>
            <a:ext cx="7222864" cy="5042328"/>
          </a:xfrm>
          <a:prstGeom prst="rect">
            <a:avLst/>
          </a:prstGeom>
        </p:spPr>
      </p:pic>
      <p:sp>
        <p:nvSpPr>
          <p:cNvPr id="6" name="标注: 线形 5">
            <a:extLst>
              <a:ext uri="{FF2B5EF4-FFF2-40B4-BE49-F238E27FC236}">
                <a16:creationId xmlns:a16="http://schemas.microsoft.com/office/drawing/2014/main" id="{CD21CE80-0623-4929-B268-C21E3C51D43A}"/>
              </a:ext>
            </a:extLst>
          </p:cNvPr>
          <p:cNvSpPr/>
          <p:nvPr/>
        </p:nvSpPr>
        <p:spPr>
          <a:xfrm flipH="1">
            <a:off x="107575" y="3866029"/>
            <a:ext cx="1094309" cy="470648"/>
          </a:xfrm>
          <a:prstGeom prst="borderCallout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西区</a:t>
            </a:r>
          </a:p>
        </p:txBody>
      </p:sp>
      <p:sp>
        <p:nvSpPr>
          <p:cNvPr id="10" name="标注: 线形 9">
            <a:extLst>
              <a:ext uri="{FF2B5EF4-FFF2-40B4-BE49-F238E27FC236}">
                <a16:creationId xmlns:a16="http://schemas.microsoft.com/office/drawing/2014/main" id="{37A06E3B-18DA-493E-8823-D9DB6125CBB9}"/>
              </a:ext>
            </a:extLst>
          </p:cNvPr>
          <p:cNvSpPr/>
          <p:nvPr/>
        </p:nvSpPr>
        <p:spPr>
          <a:xfrm flipH="1">
            <a:off x="2407529" y="2830606"/>
            <a:ext cx="1094309" cy="470648"/>
          </a:xfrm>
          <a:prstGeom prst="borderCallout1">
            <a:avLst>
              <a:gd name="adj1" fmla="val 18750"/>
              <a:gd name="adj2" fmla="val -8333"/>
              <a:gd name="adj3" fmla="val 252499"/>
              <a:gd name="adj4" fmla="val -9977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老区</a:t>
            </a:r>
          </a:p>
        </p:txBody>
      </p:sp>
      <p:sp>
        <p:nvSpPr>
          <p:cNvPr id="11" name="标注: 线形 10">
            <a:extLst>
              <a:ext uri="{FF2B5EF4-FFF2-40B4-BE49-F238E27FC236}">
                <a16:creationId xmlns:a16="http://schemas.microsoft.com/office/drawing/2014/main" id="{5E9B4B7F-EFC0-4F69-95C2-F10E1D3CF03B}"/>
              </a:ext>
            </a:extLst>
          </p:cNvPr>
          <p:cNvSpPr/>
          <p:nvPr/>
        </p:nvSpPr>
        <p:spPr>
          <a:xfrm>
            <a:off x="7968409" y="3193676"/>
            <a:ext cx="955246" cy="470648"/>
          </a:xfrm>
          <a:prstGeom prst="borderCallout1">
            <a:avLst>
              <a:gd name="adj1" fmla="val 18750"/>
              <a:gd name="adj2" fmla="val -8333"/>
              <a:gd name="adj3" fmla="val 163928"/>
              <a:gd name="adj4" fmla="val -3337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外库</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a:extLst>
              <a:ext uri="{FF2B5EF4-FFF2-40B4-BE49-F238E27FC236}">
                <a16:creationId xmlns:a16="http://schemas.microsoft.com/office/drawing/2014/main" id="{E8BEB0B6-B289-4038-AA20-0A71F65F5705}"/>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可发库存解读</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
        <p:nvSpPr>
          <p:cNvPr id="8" name="文本框 7">
            <a:extLst>
              <a:ext uri="{FF2B5EF4-FFF2-40B4-BE49-F238E27FC236}">
                <a16:creationId xmlns:a16="http://schemas.microsoft.com/office/drawing/2014/main" id="{284D2F2E-667E-46EF-8A76-F2C8F7040382}"/>
              </a:ext>
            </a:extLst>
          </p:cNvPr>
          <p:cNvSpPr txBox="1"/>
          <p:nvPr/>
        </p:nvSpPr>
        <p:spPr>
          <a:xfrm>
            <a:off x="907677" y="954741"/>
            <a:ext cx="7779123" cy="929100"/>
          </a:xfrm>
          <a:prstGeom prst="rect">
            <a:avLst/>
          </a:prstGeom>
          <a:noFill/>
        </p:spPr>
        <p:txBody>
          <a:bodyPr wrap="square" rtlCol="0">
            <a:spAutoFit/>
          </a:bodyPr>
          <a:lstStyle/>
          <a:p>
            <a:pPr marR="0" lvl="0" algn="l" defTabSz="914400" rtl="0" eaLnBrk="1" fontAlgn="auto" latinLnBrk="0" hangingPunct="1">
              <a:lnSpc>
                <a:spcPct val="130000"/>
              </a:lnSpc>
              <a:buClrTx/>
              <a:buSzTx/>
              <a:tabLst/>
              <a:defRPr/>
            </a:pPr>
            <a:r>
              <a:rPr lang="zh-CN" altLang="en-US" sz="2200" dirty="0">
                <a:solidFill>
                  <a:prstClr val="black"/>
                </a:solidFill>
                <a:cs typeface="+mn-ea"/>
                <a:sym typeface="+mn-lt"/>
              </a:rPr>
              <a:t>每日</a:t>
            </a:r>
            <a:r>
              <a:rPr lang="en-US" altLang="zh-CN" sz="2200" dirty="0">
                <a:solidFill>
                  <a:prstClr val="black"/>
                </a:solidFill>
                <a:cs typeface="+mn-ea"/>
                <a:sym typeface="+mn-lt"/>
              </a:rPr>
              <a:t>0:05</a:t>
            </a:r>
            <a:r>
              <a:rPr lang="zh-CN" altLang="en-US" sz="2200" dirty="0">
                <a:solidFill>
                  <a:prstClr val="black"/>
                </a:solidFill>
                <a:cs typeface="+mn-ea"/>
                <a:sym typeface="+mn-lt"/>
              </a:rPr>
              <a:t>，运输处值班人员，登录</a:t>
            </a:r>
            <a:r>
              <a:rPr lang="en-US" altLang="zh-CN" sz="2200" dirty="0">
                <a:solidFill>
                  <a:prstClr val="black"/>
                </a:solidFill>
                <a:cs typeface="+mn-ea"/>
                <a:sym typeface="+mn-lt"/>
              </a:rPr>
              <a:t>LMS</a:t>
            </a:r>
            <a:r>
              <a:rPr lang="zh-CN" altLang="en-US" sz="2200" dirty="0">
                <a:solidFill>
                  <a:prstClr val="black"/>
                </a:solidFill>
                <a:cs typeface="+mn-ea"/>
                <a:sym typeface="+mn-lt"/>
              </a:rPr>
              <a:t>系统，打开全程物流跟踪下的发货通知单可发量情况表页面</a:t>
            </a:r>
            <a:endParaRPr lang="en-US" altLang="zh-CN" sz="2200" dirty="0">
              <a:solidFill>
                <a:prstClr val="black"/>
              </a:solidFill>
              <a:cs typeface="+mn-ea"/>
              <a:sym typeface="+mn-lt"/>
            </a:endParaRPr>
          </a:p>
        </p:txBody>
      </p:sp>
      <p:pic>
        <p:nvPicPr>
          <p:cNvPr id="5" name="图片 4">
            <a:extLst>
              <a:ext uri="{FF2B5EF4-FFF2-40B4-BE49-F238E27FC236}">
                <a16:creationId xmlns:a16="http://schemas.microsoft.com/office/drawing/2014/main" id="{5443B224-1DCD-483D-9C42-DB9A21AC83AC}"/>
              </a:ext>
            </a:extLst>
          </p:cNvPr>
          <p:cNvPicPr>
            <a:picLocks noChangeAspect="1"/>
          </p:cNvPicPr>
          <p:nvPr/>
        </p:nvPicPr>
        <p:blipFill>
          <a:blip r:embed="rId6"/>
          <a:stretch>
            <a:fillRect/>
          </a:stretch>
        </p:blipFill>
        <p:spPr>
          <a:xfrm>
            <a:off x="907677" y="2005751"/>
            <a:ext cx="7234518" cy="4459820"/>
          </a:xfrm>
          <a:prstGeom prst="rect">
            <a:avLst/>
          </a:prstGeom>
        </p:spPr>
      </p:pic>
    </p:spTree>
    <p:custDataLst>
      <p:tags r:id="rId1"/>
    </p:custDataLst>
    <p:extLst>
      <p:ext uri="{BB962C8B-B14F-4D97-AF65-F5344CB8AC3E}">
        <p14:creationId xmlns:p14="http://schemas.microsoft.com/office/powerpoint/2010/main" val="4271728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327660" y="927735"/>
            <a:ext cx="2731546" cy="488980"/>
          </a:xfrm>
          <a:prstGeom prst="rect">
            <a:avLst/>
          </a:prstGeom>
          <a:noFill/>
        </p:spPr>
        <p:txBody>
          <a:bodyPr wrap="square" rtlCol="0">
            <a:spAutoFit/>
          </a:bodyPr>
          <a:lstStyle/>
          <a:p>
            <a:pPr lvl="0">
              <a:lnSpc>
                <a:spcPct val="130000"/>
              </a:lnSpc>
              <a:defRPr/>
            </a:pP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老区</a:t>
            </a:r>
            <a:r>
              <a:rPr kumimoji="0" lang="en-US" altLang="zh-CN"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lang="zh-CN" altLang="en-US" sz="2200" dirty="0">
                <a:solidFill>
                  <a:prstClr val="black"/>
                </a:solidFill>
                <a:ea typeface="微软雅黑" panose="020B0503020204020204" charset="-122"/>
                <a:cs typeface="+mn-ea"/>
                <a:sym typeface="+mn-lt"/>
              </a:rPr>
              <a:t>仓库与品种</a:t>
            </a:r>
            <a:endPar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3" name="文本框 2"/>
          <p:cNvSpPr txBox="1"/>
          <p:nvPr/>
        </p:nvSpPr>
        <p:spPr>
          <a:xfrm>
            <a:off x="327660" y="1523056"/>
            <a:ext cx="6294755" cy="329769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B2-小棒库(二棒)：线材、螺纹</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E1-#1热轧卷成品库：开平板、黑卷、窄带</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E</a:t>
            </a:r>
            <a:r>
              <a:rPr kumimoji="0" lang="en-US" altLang="zh-CN"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2</a:t>
            </a: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en-US" altLang="zh-CN"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2</a:t>
            </a: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热轧卷成品库：开平板、黑卷、窄带</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E</a:t>
            </a:r>
            <a:r>
              <a:rPr kumimoji="0" lang="en-US" altLang="zh-CN"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en-US" altLang="zh-CN"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热轧卷成品库：开平板、黑卷、窄带</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E</a:t>
            </a:r>
            <a:r>
              <a:rPr kumimoji="0" lang="en-US" altLang="zh-CN"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4</a:t>
            </a: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en-US" altLang="zh-CN"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4</a:t>
            </a: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热轧卷成品库：开平板、黑卷、窄带</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H1-大H型钢成品库：型钢</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T1-小H型钢成品库：型钢</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X1-高线库：线材</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X2-多头盘螺库：线材</a:t>
            </a:r>
          </a:p>
        </p:txBody>
      </p:sp>
      <p:sp>
        <p:nvSpPr>
          <p:cNvPr id="4" name="矩形 3"/>
          <p:cNvSpPr/>
          <p:nvPr/>
        </p:nvSpPr>
        <p:spPr>
          <a:xfrm>
            <a:off x="5029386" y="1523056"/>
            <a:ext cx="4572000" cy="3297698"/>
          </a:xfrm>
          <a:prstGeom prst="rect">
            <a:avLst/>
          </a:prstGeom>
        </p:spPr>
        <p:txBody>
          <a:bodyPr>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Z1-热轧#1580成品库：开平板、黑卷</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Z2-热轧#2150成品：开平板、黑卷</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Z4-精整1#成品库：开平板、黑卷</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ZC-精整2#成品库：开平板、黑卷</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Z5-开平1、2#成品库：开平板</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Z8-开平3#成品库：开平板</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ZA-开平5#成品库：开平板</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F1-成品中间库：老区所有品种</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F2-山东联储中间库：老区所有品种</a:t>
            </a: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327660" y="927735"/>
            <a:ext cx="2697928" cy="488980"/>
          </a:xfrm>
          <a:prstGeom prst="rect">
            <a:avLst/>
          </a:prstGeom>
          <a:noFill/>
        </p:spPr>
        <p:txBody>
          <a:bodyPr wrap="square" rtlCol="0">
            <a:spAutoFit/>
          </a:bodyPr>
          <a:lstStyle/>
          <a:p>
            <a:pPr lvl="0">
              <a:lnSpc>
                <a:spcPct val="130000"/>
              </a:lnSpc>
              <a:defRPr/>
            </a:pPr>
            <a:r>
              <a:rPr lang="zh-CN" altLang="en-US" sz="2200" dirty="0">
                <a:solidFill>
                  <a:prstClr val="black"/>
                </a:solidFill>
                <a:ea typeface="微软雅黑" panose="020B0503020204020204" charset="-122"/>
                <a:cs typeface="+mn-ea"/>
                <a:sym typeface="+mn-lt"/>
              </a:rPr>
              <a:t>西区</a:t>
            </a:r>
            <a:r>
              <a:rPr lang="en-US" altLang="zh-CN" sz="2200" dirty="0">
                <a:solidFill>
                  <a:prstClr val="black"/>
                </a:solidFill>
                <a:ea typeface="微软雅黑" panose="020B0503020204020204" charset="-122"/>
                <a:cs typeface="+mn-ea"/>
                <a:sym typeface="+mn-lt"/>
              </a:rPr>
              <a:t>-</a:t>
            </a:r>
            <a:r>
              <a:rPr lang="zh-CN" altLang="en-US" sz="2200" dirty="0">
                <a:solidFill>
                  <a:prstClr val="black"/>
                </a:solidFill>
                <a:ea typeface="微软雅黑" panose="020B0503020204020204" charset="-122"/>
                <a:cs typeface="+mn-ea"/>
                <a:sym typeface="+mn-lt"/>
              </a:rPr>
              <a:t>仓库</a:t>
            </a: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与品种</a:t>
            </a:r>
          </a:p>
        </p:txBody>
      </p:sp>
      <p:sp>
        <p:nvSpPr>
          <p:cNvPr id="3" name="文本框 2"/>
          <p:cNvSpPr txBox="1"/>
          <p:nvPr/>
        </p:nvSpPr>
        <p:spPr>
          <a:xfrm>
            <a:off x="395343" y="1571661"/>
            <a:ext cx="6294755" cy="165327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P5-P5冷轧成品库：冷板、白卷、黑卷、窄带</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P6-P6冷轧成品库：冷板、白卷、黑卷、窄带</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P7-P7剪切成品1库：冷板、窄带</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P8-P8精整黑卷成品库：黑卷</a:t>
            </a:r>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327660" y="927735"/>
            <a:ext cx="4869628" cy="488980"/>
          </a:xfrm>
          <a:prstGeom prst="rect">
            <a:avLst/>
          </a:prstGeom>
          <a:noFill/>
        </p:spPr>
        <p:txBody>
          <a:bodyPr wrap="square" rtlCol="0">
            <a:spAutoFit/>
          </a:bodyPr>
          <a:lstStyle/>
          <a:p>
            <a:pPr lvl="0">
              <a:lnSpc>
                <a:spcPct val="130000"/>
              </a:lnSpc>
              <a:defRPr/>
            </a:pPr>
            <a:r>
              <a:rPr lang="zh-CN" altLang="en-US" sz="2200" dirty="0">
                <a:solidFill>
                  <a:prstClr val="black"/>
                </a:solidFill>
                <a:ea typeface="微软雅黑" panose="020B0503020204020204" charset="-122"/>
                <a:cs typeface="+mn-ea"/>
                <a:sym typeface="+mn-lt"/>
              </a:rPr>
              <a:t>外库</a:t>
            </a:r>
            <a:r>
              <a:rPr lang="en-US" altLang="zh-CN" sz="2200" dirty="0">
                <a:solidFill>
                  <a:prstClr val="black"/>
                </a:solidFill>
                <a:ea typeface="微软雅黑" panose="020B0503020204020204" charset="-122"/>
                <a:cs typeface="+mn-ea"/>
                <a:sym typeface="+mn-lt"/>
              </a:rPr>
              <a:t>-</a:t>
            </a:r>
            <a:r>
              <a:rPr lang="zh-CN" altLang="en-US" sz="2200" dirty="0">
                <a:solidFill>
                  <a:prstClr val="black"/>
                </a:solidFill>
                <a:ea typeface="微软雅黑" panose="020B0503020204020204" charset="-122"/>
                <a:cs typeface="+mn-ea"/>
                <a:sym typeface="+mn-lt"/>
              </a:rPr>
              <a:t>仓</a:t>
            </a: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库与品种</a:t>
            </a:r>
          </a:p>
        </p:txBody>
      </p:sp>
      <p:sp>
        <p:nvSpPr>
          <p:cNvPr id="3" name="文本框 2"/>
          <p:cNvSpPr txBox="1"/>
          <p:nvPr/>
        </p:nvSpPr>
        <p:spPr>
          <a:xfrm>
            <a:off x="373380" y="1598555"/>
            <a:ext cx="6294755" cy="8530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F10-运输处临港东库：西区、老区全部品种</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F20-运输处临港西库：西区、老区全部品种</a:t>
            </a: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327660" y="927735"/>
            <a:ext cx="4869628" cy="488980"/>
          </a:xfrm>
          <a:prstGeom prst="rect">
            <a:avLst/>
          </a:prstGeom>
          <a:noFill/>
        </p:spPr>
        <p:txBody>
          <a:bodyPr wrap="square" rtlCol="0">
            <a:spAutoFit/>
          </a:bodyPr>
          <a:lstStyle/>
          <a:p>
            <a:pPr lvl="0">
              <a:lnSpc>
                <a:spcPct val="130000"/>
              </a:lnSpc>
              <a:defRPr/>
            </a:pP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开单岗位分布</a:t>
            </a:r>
            <a:r>
              <a:rPr lang="zh-CN" altLang="en-US" sz="2200" dirty="0">
                <a:solidFill>
                  <a:prstClr val="black"/>
                </a:solidFill>
                <a:ea typeface="微软雅黑" panose="020B0503020204020204" charset="-122"/>
                <a:cs typeface="+mn-ea"/>
                <a:sym typeface="+mn-lt"/>
              </a:rPr>
              <a:t>和职责</a:t>
            </a:r>
            <a:endPar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8" name="文本框 7">
            <a:extLst>
              <a:ext uri="{FF2B5EF4-FFF2-40B4-BE49-F238E27FC236}">
                <a16:creationId xmlns:a16="http://schemas.microsoft.com/office/drawing/2014/main" id="{874A569E-A3A7-4525-B550-33CA77854F6B}"/>
              </a:ext>
            </a:extLst>
          </p:cNvPr>
          <p:cNvSpPr txBox="1"/>
          <p:nvPr/>
        </p:nvSpPr>
        <p:spPr>
          <a:xfrm>
            <a:off x="421470" y="1899315"/>
            <a:ext cx="7829550" cy="2853602"/>
          </a:xfrm>
          <a:prstGeom prst="rect">
            <a:avLst/>
          </a:prstGeom>
          <a:noFill/>
        </p:spPr>
        <p:txBody>
          <a:bodyPr wrap="square" rtlCol="0">
            <a:spAutoFit/>
          </a:bodyPr>
          <a:lstStyle/>
          <a:p>
            <a:pPr>
              <a:lnSpc>
                <a:spcPct val="130000"/>
              </a:lnSpc>
            </a:pPr>
            <a:r>
              <a:rPr lang="zh-CN" altLang="en-US" sz="2000" dirty="0"/>
              <a:t>厂内开单共分六个岗位，分别为：</a:t>
            </a:r>
            <a:endParaRPr lang="en-US" altLang="zh-CN" sz="2000" dirty="0"/>
          </a:p>
          <a:p>
            <a:pPr>
              <a:lnSpc>
                <a:spcPct val="130000"/>
              </a:lnSpc>
            </a:pPr>
            <a:r>
              <a:rPr sz="2000" dirty="0" err="1"/>
              <a:t>老区型螺</a:t>
            </a:r>
            <a:r>
              <a:rPr lang="zh-CN" altLang="en-US" sz="2000" dirty="0"/>
              <a:t>岗</a:t>
            </a:r>
            <a:r>
              <a:rPr sz="2000" dirty="0"/>
              <a:t>：</a:t>
            </a:r>
            <a:r>
              <a:rPr sz="2000" dirty="0" err="1"/>
              <a:t>型钢、螺纹、线材</a:t>
            </a:r>
            <a:endParaRPr sz="2000" dirty="0"/>
          </a:p>
          <a:p>
            <a:pPr>
              <a:lnSpc>
                <a:spcPct val="130000"/>
              </a:lnSpc>
            </a:pPr>
            <a:r>
              <a:rPr sz="2000" dirty="0" err="1"/>
              <a:t>老区卷板</a:t>
            </a:r>
            <a:r>
              <a:rPr lang="zh-CN" altLang="en-US" sz="2000" dirty="0"/>
              <a:t>岗</a:t>
            </a:r>
            <a:r>
              <a:rPr sz="2000" dirty="0"/>
              <a:t>：</a:t>
            </a:r>
            <a:r>
              <a:rPr sz="2000" dirty="0" err="1"/>
              <a:t>卷板（黑卷</a:t>
            </a:r>
            <a:r>
              <a:rPr sz="2000" dirty="0"/>
              <a:t>）、</a:t>
            </a:r>
            <a:r>
              <a:rPr sz="2000" dirty="0" err="1"/>
              <a:t>开平板</a:t>
            </a:r>
            <a:endParaRPr sz="2000" dirty="0"/>
          </a:p>
          <a:p>
            <a:pPr>
              <a:lnSpc>
                <a:spcPct val="130000"/>
              </a:lnSpc>
            </a:pPr>
            <a:r>
              <a:rPr sz="2000" dirty="0" err="1"/>
              <a:t>老区集港</a:t>
            </a:r>
            <a:r>
              <a:rPr lang="zh-CN" altLang="en-US" sz="2000" dirty="0"/>
              <a:t>岗</a:t>
            </a:r>
            <a:r>
              <a:rPr sz="2000" dirty="0"/>
              <a:t>：</a:t>
            </a:r>
            <a:r>
              <a:rPr sz="2000" dirty="0" err="1"/>
              <a:t>型钢、螺纹、线材、卷板（黑卷</a:t>
            </a:r>
            <a:r>
              <a:rPr sz="2000" dirty="0"/>
              <a:t>）、</a:t>
            </a:r>
            <a:r>
              <a:rPr sz="2000" dirty="0" err="1"/>
              <a:t>开平板</a:t>
            </a:r>
            <a:endParaRPr sz="2000" dirty="0"/>
          </a:p>
          <a:p>
            <a:pPr>
              <a:lnSpc>
                <a:spcPct val="130000"/>
              </a:lnSpc>
            </a:pPr>
            <a:r>
              <a:rPr sz="2000" dirty="0" err="1"/>
              <a:t>西区岗：窄带、白卷、卷板（黑卷</a:t>
            </a:r>
            <a:r>
              <a:rPr sz="2000" dirty="0"/>
              <a:t>）、</a:t>
            </a:r>
            <a:r>
              <a:rPr sz="2000" dirty="0" err="1"/>
              <a:t>开平板、冷板</a:t>
            </a:r>
            <a:endParaRPr sz="2000" dirty="0"/>
          </a:p>
          <a:p>
            <a:pPr>
              <a:lnSpc>
                <a:spcPct val="130000"/>
              </a:lnSpc>
            </a:pPr>
            <a:r>
              <a:rPr sz="2000" dirty="0" err="1"/>
              <a:t>西区集港</a:t>
            </a:r>
            <a:r>
              <a:rPr lang="zh-CN" altLang="en-US" sz="2000" dirty="0"/>
              <a:t>岗</a:t>
            </a:r>
            <a:r>
              <a:rPr sz="2000" dirty="0"/>
              <a:t>：</a:t>
            </a:r>
            <a:r>
              <a:rPr sz="2000" dirty="0" err="1"/>
              <a:t>窄带、白卷、卷板（黑卷</a:t>
            </a:r>
            <a:r>
              <a:rPr sz="2000" dirty="0"/>
              <a:t>）、</a:t>
            </a:r>
            <a:r>
              <a:rPr sz="2000" dirty="0" err="1"/>
              <a:t>开平板、冷板</a:t>
            </a:r>
            <a:endParaRPr sz="2000" dirty="0"/>
          </a:p>
          <a:p>
            <a:pPr>
              <a:lnSpc>
                <a:spcPct val="130000"/>
              </a:lnSpc>
            </a:pPr>
            <a:r>
              <a:rPr lang="zh-CN" sz="2000" dirty="0"/>
              <a:t>岚北、车间岗：老区、西区全部品种，并且入库仓库是</a:t>
            </a:r>
            <a:r>
              <a:rPr lang="en-US" altLang="zh-CN" sz="2000" dirty="0"/>
              <a:t>U127</a:t>
            </a:r>
          </a:p>
        </p:txBody>
      </p:sp>
    </p:spTree>
    <p:custDataLst>
      <p:tags r:id="rId1"/>
    </p:custDataLst>
    <p:extLst>
      <p:ext uri="{BB962C8B-B14F-4D97-AF65-F5344CB8AC3E}">
        <p14:creationId xmlns:p14="http://schemas.microsoft.com/office/powerpoint/2010/main" val="1573993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490818" y="1128805"/>
            <a:ext cx="3476064"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开单岗位</a:t>
            </a:r>
            <a:r>
              <a:rPr kumimoji="0" lang="en-US" altLang="zh-CN"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老区卷板岗</a:t>
            </a:r>
          </a:p>
        </p:txBody>
      </p:sp>
      <p:sp>
        <p:nvSpPr>
          <p:cNvPr id="3" name="文本框 2"/>
          <p:cNvSpPr txBox="1"/>
          <p:nvPr/>
        </p:nvSpPr>
        <p:spPr>
          <a:xfrm>
            <a:off x="490818" y="2286000"/>
            <a:ext cx="8014447" cy="285360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品种：黑卷、开平板</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运输方式：汽运、水汽联运</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出库仓库：老区所有黑卷、开平板仓库、F</a:t>
            </a:r>
            <a:r>
              <a:rPr kumimoji="0" lang="en-US" altLang="zh-CN"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0-运输处临港东库、F20-运输处临港西库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入库仓库：</a:t>
            </a:r>
            <a:r>
              <a:rPr kumimoji="0" lang="en-US" altLang="zh-CN"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、U123-连云港东泰码头(外库)、U124-连云港东联码头(外库)、U210-董家口库、U210-董家口库、U288-岚北港口库2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流向：除收货用户为日钢供应和日照京华管业外，所有流向</a:t>
            </a: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307975" y="1073799"/>
            <a:ext cx="3695252"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开单岗位</a:t>
            </a:r>
            <a:r>
              <a:rPr kumimoji="0" lang="en-US" altLang="zh-CN"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老区型螺岗</a:t>
            </a:r>
          </a:p>
        </p:txBody>
      </p:sp>
      <p:sp>
        <p:nvSpPr>
          <p:cNvPr id="3" name="文本框 2"/>
          <p:cNvSpPr txBox="1"/>
          <p:nvPr/>
        </p:nvSpPr>
        <p:spPr>
          <a:xfrm>
            <a:off x="504265" y="2286000"/>
            <a:ext cx="8256494" cy="325371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品种：型钢、螺纹、线材</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运输方式：汽运、水汽联运</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出库仓库：老区所有型钢、螺纹、线材仓库、F</a:t>
            </a:r>
            <a:r>
              <a:rPr kumimoji="0" lang="en-US" altLang="zh-CN"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0-运输处临港东库、F20-运输处临港西库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入库仓库：</a:t>
            </a:r>
            <a:r>
              <a:rPr kumimoji="0" lang="en-US" altLang="zh-CN"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、U123-连云港东泰码头(外库)、U124-连云港东联码头(外库)、U210-董家口库、U210-董家口库、U288-岚北港口库2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流向：所有流向，其中日照流向去除收货用户为日钢供应和日照京华管业</a:t>
            </a: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319964" y="1102964"/>
            <a:ext cx="3069964"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开单岗位</a:t>
            </a:r>
            <a:r>
              <a:rPr kumimoji="0" lang="en-US" altLang="zh-CN"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老区集港岗</a:t>
            </a:r>
          </a:p>
        </p:txBody>
      </p:sp>
      <p:sp>
        <p:nvSpPr>
          <p:cNvPr id="3" name="文本框 2"/>
          <p:cNvSpPr txBox="1"/>
          <p:nvPr/>
        </p:nvSpPr>
        <p:spPr>
          <a:xfrm>
            <a:off x="614009" y="2298482"/>
            <a:ext cx="7440780" cy="245349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品种：型钢、螺纹、线材、黑卷、开平板</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运输方式：水汽联运</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出库仓库：老区所有型钢、螺纹、线材仓库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入库仓库：U3-岚山库(外库)、U121-岚桥库（外库）、U2-日照库(外库)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流向：外贸</a:t>
            </a:r>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571500" y="1135530"/>
            <a:ext cx="2373630"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开单岗位</a:t>
            </a:r>
            <a:r>
              <a:rPr kumimoji="0" lang="en-US" altLang="zh-CN"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西区岗</a:t>
            </a:r>
          </a:p>
        </p:txBody>
      </p:sp>
      <p:sp>
        <p:nvSpPr>
          <p:cNvPr id="3" name="文本框 2"/>
          <p:cNvSpPr txBox="1"/>
          <p:nvPr/>
        </p:nvSpPr>
        <p:spPr>
          <a:xfrm>
            <a:off x="571500" y="2286000"/>
            <a:ext cx="8095129" cy="325371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品种：黑卷、白卷、窄带、开平板、冷板</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运输方式：汽运、水汽联运</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出库仓库：P5-P5冷轧成品库、P6-P6冷轧成品库、P7-P7剪切成品1库、P8-P8精整黑卷成品库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入库仓库：</a:t>
            </a:r>
            <a:r>
              <a:rPr kumimoji="0" lang="en-US" altLang="zh-CN"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、U123-连云港东泰码头(外库)、U124-连云港东联码头(外库)、U210-董家口库、U210-董家口库、U288-岚北港口库2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流向：所有流向，其中日照流向去除收货用户为日钢供应和日照京华管业</a:t>
            </a: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372483" y="1142253"/>
            <a:ext cx="3251499"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开单岗位</a:t>
            </a:r>
            <a:r>
              <a:rPr kumimoji="0" lang="en-US" altLang="zh-CN"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西区集港岗</a:t>
            </a:r>
          </a:p>
        </p:txBody>
      </p:sp>
      <p:sp>
        <p:nvSpPr>
          <p:cNvPr id="3" name="文本框 2"/>
          <p:cNvSpPr txBox="1"/>
          <p:nvPr/>
        </p:nvSpPr>
        <p:spPr>
          <a:xfrm>
            <a:off x="679076" y="2286000"/>
            <a:ext cx="7631206" cy="285360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品种：黑卷、白卷、窄带、开平板、冷板</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运输方式：水汽联运</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出库仓库：P5-P5冷轧成品库、P6-P6冷轧成品库、P7-P7剪切成品1库、P8-P8精整黑卷成品库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入库仓库：U3-岚山库(外库)、U121-岚桥库（外库）、U2-日照库(外库)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流向：外贸</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2" name="文本框 1"/>
          <p:cNvSpPr txBox="1"/>
          <p:nvPr/>
        </p:nvSpPr>
        <p:spPr>
          <a:xfrm>
            <a:off x="470087" y="1182595"/>
            <a:ext cx="3112770"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开单岗位</a:t>
            </a:r>
            <a:r>
              <a:rPr kumimoji="0" lang="en-US" altLang="zh-CN"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岚北、车间岗</a:t>
            </a:r>
          </a:p>
        </p:txBody>
      </p:sp>
      <p:sp>
        <p:nvSpPr>
          <p:cNvPr id="3" name="文本框 2"/>
          <p:cNvSpPr txBox="1"/>
          <p:nvPr/>
        </p:nvSpPr>
        <p:spPr>
          <a:xfrm>
            <a:off x="506431" y="1943100"/>
            <a:ext cx="8800465" cy="205338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品种：所有品种</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运输方式：水汽联运</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出库仓库：所有仓库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入库仓库：U127-岚北港口库(外库）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流向：内贸、外贸</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8" name="文本框 7">
            <a:extLst>
              <a:ext uri="{FF2B5EF4-FFF2-40B4-BE49-F238E27FC236}">
                <a16:creationId xmlns:a16="http://schemas.microsoft.com/office/drawing/2014/main" id="{284D2F2E-667E-46EF-8A76-F2C8F7040382}"/>
              </a:ext>
            </a:extLst>
          </p:cNvPr>
          <p:cNvSpPr txBox="1"/>
          <p:nvPr/>
        </p:nvSpPr>
        <p:spPr>
          <a:xfrm>
            <a:off x="907677" y="954741"/>
            <a:ext cx="7779123" cy="488980"/>
          </a:xfrm>
          <a:prstGeom prst="rect">
            <a:avLst/>
          </a:prstGeom>
          <a:noFill/>
        </p:spPr>
        <p:txBody>
          <a:bodyPr wrap="square" rtlCol="0">
            <a:spAutoFit/>
          </a:bodyPr>
          <a:lstStyle/>
          <a:p>
            <a:pPr marR="0" lvl="0" algn="l" defTabSz="914400" rtl="0" eaLnBrk="1" fontAlgn="auto" latinLnBrk="0" hangingPunct="1">
              <a:lnSpc>
                <a:spcPct val="130000"/>
              </a:lnSpc>
              <a:buClrTx/>
              <a:buSzTx/>
              <a:tabLst/>
              <a:defRPr/>
            </a:pPr>
            <a:r>
              <a:rPr lang="zh-CN" altLang="en-US" sz="2200" dirty="0">
                <a:solidFill>
                  <a:prstClr val="black"/>
                </a:solidFill>
                <a:cs typeface="+mn-ea"/>
                <a:sym typeface="+mn-lt"/>
              </a:rPr>
              <a:t>点击查询，查询到全部的可发库存</a:t>
            </a:r>
            <a:endParaRPr lang="en-US" altLang="zh-CN" sz="2200" dirty="0">
              <a:solidFill>
                <a:prstClr val="black"/>
              </a:solidFill>
              <a:cs typeface="+mn-ea"/>
              <a:sym typeface="+mn-lt"/>
            </a:endParaRPr>
          </a:p>
        </p:txBody>
      </p:sp>
      <p:pic>
        <p:nvPicPr>
          <p:cNvPr id="4" name="图片 3">
            <a:extLst>
              <a:ext uri="{FF2B5EF4-FFF2-40B4-BE49-F238E27FC236}">
                <a16:creationId xmlns:a16="http://schemas.microsoft.com/office/drawing/2014/main" id="{9C17FA52-FBE7-425C-B750-03D96D99BE42}"/>
              </a:ext>
            </a:extLst>
          </p:cNvPr>
          <p:cNvPicPr>
            <a:picLocks noChangeAspect="1"/>
          </p:cNvPicPr>
          <p:nvPr/>
        </p:nvPicPr>
        <p:blipFill>
          <a:blip r:embed="rId6"/>
          <a:stretch>
            <a:fillRect/>
          </a:stretch>
        </p:blipFill>
        <p:spPr>
          <a:xfrm>
            <a:off x="401581" y="1695204"/>
            <a:ext cx="8357347" cy="4208055"/>
          </a:xfrm>
          <a:prstGeom prst="rect">
            <a:avLst/>
          </a:prstGeom>
        </p:spPr>
      </p:pic>
      <p:sp>
        <p:nvSpPr>
          <p:cNvPr id="9" name="文本框 8">
            <a:extLst>
              <a:ext uri="{FF2B5EF4-FFF2-40B4-BE49-F238E27FC236}">
                <a16:creationId xmlns:a16="http://schemas.microsoft.com/office/drawing/2014/main" id="{8511D23E-88A1-40DF-B1F8-312541AC8F98}"/>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可发库存解读</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Tree>
    <p:custDataLst>
      <p:tags r:id="rId1"/>
    </p:custDataLst>
    <p:extLst>
      <p:ext uri="{BB962C8B-B14F-4D97-AF65-F5344CB8AC3E}">
        <p14:creationId xmlns:p14="http://schemas.microsoft.com/office/powerpoint/2010/main" val="2860672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panose="020B0503020204020204" charset="-122"/>
              <a:cs typeface="+mn-ea"/>
              <a:sym typeface="+mn-lt"/>
            </a:endParaRPr>
          </a:p>
        </p:txBody>
      </p:sp>
      <p:sp>
        <p:nvSpPr>
          <p:cNvPr id="7" name="文本框 6">
            <a:extLst>
              <a:ext uri="{FF2B5EF4-FFF2-40B4-BE49-F238E27FC236}">
                <a16:creationId xmlns:a16="http://schemas.microsoft.com/office/drawing/2014/main" id="{C054BFFD-AAEB-4723-B8D7-72B0BAD6E63C}"/>
              </a:ext>
            </a:extLst>
          </p:cNvPr>
          <p:cNvSpPr txBox="1"/>
          <p:nvPr/>
        </p:nvSpPr>
        <p:spPr>
          <a:xfrm>
            <a:off x="327660" y="927735"/>
            <a:ext cx="3808095" cy="525657"/>
          </a:xfrm>
          <a:prstGeom prst="rect">
            <a:avLst/>
          </a:prstGeom>
          <a:noFill/>
        </p:spPr>
        <p:txBody>
          <a:bodyPr wrap="square" rtlCol="0">
            <a:spAutoFit/>
          </a:bodyPr>
          <a:lstStyle/>
          <a:p>
            <a:pPr marL="0" marR="0" lvl="0" indent="0" algn="l" defTabSz="914400" rtl="0" eaLnBrk="1" fontAlgn="auto" latinLnBrk="0" hangingPunct="1">
              <a:lnSpc>
                <a:spcPct val="130000"/>
              </a:lnSpc>
              <a:buClrTx/>
              <a:buSzTx/>
              <a:buFontTx/>
              <a:buNone/>
              <a:defRPr/>
            </a:pPr>
            <a:r>
              <a:rPr lang="zh-CN" altLang="en-US" sz="2400" dirty="0">
                <a:solidFill>
                  <a:prstClr val="black"/>
                </a:solidFill>
                <a:latin typeface="+mn-ea"/>
                <a:cs typeface="+mn-ea"/>
                <a:sym typeface="+mn-lt"/>
              </a:rPr>
              <a:t>开单</a:t>
            </a:r>
            <a:r>
              <a:rPr kumimoji="0" lang="zh-CN" altLang="en-US" sz="2400" b="0" i="0" u="none" strike="noStrike" kern="1200" cap="none" spc="0" normalizeH="0" baseline="0" noProof="0" dirty="0">
                <a:ln>
                  <a:noFill/>
                </a:ln>
                <a:solidFill>
                  <a:prstClr val="black"/>
                </a:solidFill>
                <a:effectLst/>
                <a:uLnTx/>
                <a:uFillTx/>
                <a:latin typeface="+mn-ea"/>
                <a:cs typeface="+mn-ea"/>
                <a:sym typeface="+mn-lt"/>
              </a:rPr>
              <a:t>整体流程</a:t>
            </a:r>
            <a:endParaRPr kumimoji="0" lang="en-US" altLang="zh-CN" sz="2400" b="0" i="0" u="none" strike="noStrike" kern="1200" cap="none" spc="0" normalizeH="0" baseline="0" noProof="0" dirty="0">
              <a:ln>
                <a:noFill/>
              </a:ln>
              <a:solidFill>
                <a:prstClr val="black"/>
              </a:solidFill>
              <a:effectLst/>
              <a:uLnTx/>
              <a:uFillTx/>
              <a:latin typeface="+mn-ea"/>
              <a:cs typeface="+mn-ea"/>
              <a:sym typeface="+mn-lt"/>
            </a:endParaRPr>
          </a:p>
        </p:txBody>
      </p:sp>
      <p:pic>
        <p:nvPicPr>
          <p:cNvPr id="8" name="图片 7" descr="开单流程图">
            <a:extLst>
              <a:ext uri="{FF2B5EF4-FFF2-40B4-BE49-F238E27FC236}">
                <a16:creationId xmlns:a16="http://schemas.microsoft.com/office/drawing/2014/main" id="{1AC26370-22BA-4EFC-8C3B-7B7B181A1CBA}"/>
              </a:ext>
            </a:extLst>
          </p:cNvPr>
          <p:cNvPicPr>
            <a:picLocks noChangeAspect="1"/>
          </p:cNvPicPr>
          <p:nvPr/>
        </p:nvPicPr>
        <p:blipFill>
          <a:blip r:embed="rId5"/>
          <a:stretch>
            <a:fillRect/>
          </a:stretch>
        </p:blipFill>
        <p:spPr>
          <a:xfrm>
            <a:off x="1190625" y="1534795"/>
            <a:ext cx="6616065" cy="5323205"/>
          </a:xfrm>
          <a:prstGeom prst="rect">
            <a:avLst/>
          </a:prstGeom>
        </p:spPr>
      </p:pic>
    </p:spTree>
    <p:custDataLst>
      <p:tags r:id="rId1"/>
    </p:custDataLst>
    <p:extLst>
      <p:ext uri="{BB962C8B-B14F-4D97-AF65-F5344CB8AC3E}">
        <p14:creationId xmlns:p14="http://schemas.microsoft.com/office/powerpoint/2010/main" val="213353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文本框 1"/>
          <p:cNvSpPr txBox="1"/>
          <p:nvPr/>
        </p:nvSpPr>
        <p:spPr>
          <a:xfrm>
            <a:off x="307975" y="927735"/>
            <a:ext cx="8365378" cy="209339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整体流程</a:t>
            </a:r>
            <a:r>
              <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车辆报道信息</a:t>
            </a:r>
            <a:endPar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endParaRPr>
          </a:p>
          <a:p>
            <a:pPr lvl="0">
              <a:lnSpc>
                <a:spcPct val="130000"/>
              </a:lnSpc>
              <a:defRPr/>
            </a:pPr>
            <a:r>
              <a:rPr lang="en-US" altLang="zh-CN" sz="2000" dirty="0">
                <a:solidFill>
                  <a:prstClr val="black"/>
                </a:solidFill>
                <a:cs typeface="+mn-ea"/>
                <a:sym typeface="+mn-lt"/>
              </a:rPr>
              <a:t>1</a:t>
            </a:r>
            <a:r>
              <a:rPr lang="zh-CN" altLang="en-US" sz="2000" dirty="0">
                <a:solidFill>
                  <a:prstClr val="black"/>
                </a:solidFill>
                <a:cs typeface="+mn-ea"/>
                <a:sym typeface="+mn-lt"/>
              </a:rPr>
              <a:t>、开单员打开车辆报道信息页面，选择对应品种，点击查询，列表中显示出已报到未开单的车辆信息。</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品种：型螺、老区、新产品</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运输种类：汽运、江运、集港</a:t>
            </a:r>
            <a:endParaRPr kumimoji="0" lang="en-US" altLang="zh-CN" sz="16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6" name="图片 1" descr="14538d685132b0e1f4ea136bbcd5f04"/>
          <p:cNvPicPr>
            <a:picLocks noChangeAspect="1"/>
          </p:cNvPicPr>
          <p:nvPr/>
        </p:nvPicPr>
        <p:blipFill>
          <a:blip r:embed="rId5"/>
          <a:stretch>
            <a:fillRect/>
          </a:stretch>
        </p:blipFill>
        <p:spPr>
          <a:xfrm>
            <a:off x="255849" y="3062834"/>
            <a:ext cx="8648812" cy="4125989"/>
          </a:xfrm>
          <a:prstGeom prst="rect">
            <a:avLst/>
          </a:prstGeom>
        </p:spPr>
      </p:pic>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文本框 1"/>
          <p:cNvSpPr txBox="1"/>
          <p:nvPr/>
        </p:nvSpPr>
        <p:spPr>
          <a:xfrm>
            <a:off x="327660" y="927735"/>
            <a:ext cx="3945890" cy="100258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整体流程</a:t>
            </a:r>
            <a:r>
              <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车辆报道信息</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5" name="文本框 4"/>
          <p:cNvSpPr txBox="1"/>
          <p:nvPr/>
        </p:nvSpPr>
        <p:spPr>
          <a:xfrm>
            <a:off x="327660" y="1429026"/>
            <a:ext cx="8271734" cy="205338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、查看司机运输流向（区县）、品种、备注、重量，备注信息包含配件（鞍座、草垫子、钢丝绳等），指定运输某个客户的货，指定运输某个规格的货，指定运输的件数，指定车辆的最大载重</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、打开可发库存</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Excel</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，按照流向、品种筛选，按照升序对挂单时间排序，按照顺序进行选货，优先一装一卸</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文本框 1"/>
          <p:cNvSpPr txBox="1"/>
          <p:nvPr/>
        </p:nvSpPr>
        <p:spPr>
          <a:xfrm>
            <a:off x="327717" y="816160"/>
            <a:ext cx="3945890"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整体流程</a:t>
            </a:r>
            <a:r>
              <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可发库存筛选流程</a:t>
            </a:r>
            <a:endPar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6" name="图片 5"/>
          <p:cNvPicPr>
            <a:picLocks noChangeAspect="1"/>
          </p:cNvPicPr>
          <p:nvPr/>
        </p:nvPicPr>
        <p:blipFill>
          <a:blip r:embed="rId5"/>
          <a:stretch>
            <a:fillRect/>
          </a:stretch>
        </p:blipFill>
        <p:spPr>
          <a:xfrm>
            <a:off x="376518" y="3958963"/>
            <a:ext cx="8061512" cy="2527829"/>
          </a:xfrm>
          <a:prstGeom prst="rect">
            <a:avLst/>
          </a:prstGeom>
        </p:spPr>
      </p:pic>
      <p:sp>
        <p:nvSpPr>
          <p:cNvPr id="9" name="文本框 8"/>
          <p:cNvSpPr txBox="1"/>
          <p:nvPr/>
        </p:nvSpPr>
        <p:spPr>
          <a:xfrm>
            <a:off x="307975" y="1279525"/>
            <a:ext cx="7995584" cy="245349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、先看第一条，确定可发重量。如果够一车，则进行开单；如果不够一车，按照以下先后步骤筛选：</a:t>
            </a:r>
          </a:p>
          <a:p>
            <a:pPr marL="742950" marR="0" lvl="1"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找同仓库同客户的货</a:t>
            </a:r>
          </a:p>
          <a:p>
            <a:pPr marL="742950" marR="0" lvl="1"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找同客户不同仓库的货，最多两个仓库</a:t>
            </a:r>
          </a:p>
          <a:p>
            <a:pPr marL="742950" marR="0" lvl="1"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找同仓库不同客户的货，最多两个客户</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、进行开单时需要将选中的发货通知单号和仓库依次输入系统</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9" name="文本框 8"/>
          <p:cNvSpPr txBox="1"/>
          <p:nvPr/>
        </p:nvSpPr>
        <p:spPr>
          <a:xfrm>
            <a:off x="207644" y="730498"/>
            <a:ext cx="8868335" cy="329372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整体流程</a:t>
            </a:r>
            <a:r>
              <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装车清单维护管理</a:t>
            </a:r>
          </a:p>
          <a:p>
            <a:pPr>
              <a:lnSpc>
                <a:spcPct val="130000"/>
              </a:lnSpc>
              <a:defRPr/>
            </a:pPr>
            <a:r>
              <a:rPr lang="zh-CN" altLang="en-US" sz="2000" dirty="0">
                <a:solidFill>
                  <a:prstClr val="black"/>
                </a:solidFill>
                <a:cs typeface="+mn-ea"/>
                <a:sym typeface="+mn-lt"/>
              </a:rPr>
              <a:t>点击报道号，进入装车清单维护管理页面，进行开单操作</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、输入发货通知单号和出库仓库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en-US" altLang="zh-CN" sz="2000" b="0" i="0" u="none" strike="noStrike" kern="1200" cap="none" spc="0" normalizeH="0" baseline="0" noProof="0" dirty="0" err="1">
                <a:ln>
                  <a:noFill/>
                </a:ln>
                <a:solidFill>
                  <a:prstClr val="black"/>
                </a:solidFill>
                <a:effectLst/>
                <a:uLnTx/>
                <a:uFillTx/>
                <a:latin typeface="+mn-lt"/>
                <a:ea typeface="微软雅黑"/>
                <a:cs typeface="+mn-ea"/>
                <a:sym typeface="+mn-lt"/>
              </a:rPr>
              <a:t>选择承运单位，省内、淮安、连云港选择江苏京创，省外选择江苏茂臻</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，点击查询</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、勾选对应规格的库存信息，填写件数和重量，装车材料来源选择库存（若车间联系接下线，选择接下线）</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4</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、点击开单并下发</a:t>
            </a:r>
          </a:p>
        </p:txBody>
      </p:sp>
      <p:pic>
        <p:nvPicPr>
          <p:cNvPr id="4" name="图片 3" descr="12c6aaacb90eb74d34e99ffb8f8a22c"/>
          <p:cNvPicPr>
            <a:picLocks noChangeAspect="1"/>
          </p:cNvPicPr>
          <p:nvPr/>
        </p:nvPicPr>
        <p:blipFill>
          <a:blip r:embed="rId5"/>
          <a:stretch>
            <a:fillRect/>
          </a:stretch>
        </p:blipFill>
        <p:spPr>
          <a:xfrm>
            <a:off x="1311088" y="3971285"/>
            <a:ext cx="6674893" cy="2770608"/>
          </a:xfrm>
          <a:prstGeom prst="rect">
            <a:avLst/>
          </a:prstGeom>
        </p:spPr>
      </p:pic>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9" name="文本框 8"/>
          <p:cNvSpPr txBox="1"/>
          <p:nvPr/>
        </p:nvSpPr>
        <p:spPr>
          <a:xfrm>
            <a:off x="207644" y="730498"/>
            <a:ext cx="8868335" cy="133318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整体流程</a:t>
            </a:r>
            <a:r>
              <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装车清单维护管理</a:t>
            </a:r>
          </a:p>
          <a:p>
            <a:pPr lvl="0">
              <a:lnSpc>
                <a:spcPct val="130000"/>
              </a:lnSpc>
              <a:defRPr/>
            </a:pPr>
            <a:r>
              <a:rPr lang="en-US" altLang="zh-CN" sz="2000" dirty="0">
                <a:solidFill>
                  <a:prstClr val="black"/>
                </a:solidFill>
                <a:cs typeface="+mn-ea"/>
                <a:sym typeface="+mn-lt"/>
              </a:rPr>
              <a:t>5</a:t>
            </a:r>
            <a:r>
              <a:rPr lang="zh-CN" altLang="en-US" sz="2000" dirty="0">
                <a:solidFill>
                  <a:prstClr val="black"/>
                </a:solidFill>
                <a:cs typeface="+mn-ea"/>
                <a:sym typeface="+mn-lt"/>
              </a:rPr>
              <a:t>、若多个发货通知单号开单，按上述操作再次进行</a:t>
            </a:r>
          </a:p>
          <a:p>
            <a:pPr lvl="0">
              <a:lnSpc>
                <a:spcPct val="130000"/>
              </a:lnSpc>
              <a:defRPr/>
            </a:pPr>
            <a:r>
              <a:rPr lang="en-US" altLang="zh-CN" sz="2000" dirty="0">
                <a:solidFill>
                  <a:prstClr val="black"/>
                </a:solidFill>
                <a:cs typeface="+mn-ea"/>
                <a:sym typeface="+mn-lt"/>
              </a:rPr>
              <a:t>6</a:t>
            </a:r>
            <a:r>
              <a:rPr lang="zh-CN" altLang="en-US" sz="2000" dirty="0">
                <a:solidFill>
                  <a:prstClr val="black"/>
                </a:solidFill>
                <a:cs typeface="+mn-ea"/>
                <a:sym typeface="+mn-lt"/>
              </a:rPr>
              <a:t>、修改</a:t>
            </a:r>
            <a:r>
              <a:rPr lang="en-US" altLang="zh-CN" sz="2000" dirty="0">
                <a:solidFill>
                  <a:prstClr val="black"/>
                </a:solidFill>
                <a:cs typeface="+mn-ea"/>
                <a:sym typeface="+mn-lt"/>
              </a:rPr>
              <a:t>Excel</a:t>
            </a:r>
            <a:r>
              <a:rPr lang="zh-CN" altLang="en-US" sz="2000" dirty="0">
                <a:solidFill>
                  <a:prstClr val="black"/>
                </a:solidFill>
                <a:cs typeface="+mn-ea"/>
                <a:sym typeface="+mn-lt"/>
              </a:rPr>
              <a:t>可发件数和重量</a:t>
            </a:r>
            <a:endParaRPr lang="en-US" altLang="zh-CN" sz="2000" dirty="0">
              <a:solidFill>
                <a:prstClr val="black"/>
              </a:solidFill>
              <a:cs typeface="+mn-ea"/>
              <a:sym typeface="+mn-lt"/>
            </a:endParaRPr>
          </a:p>
        </p:txBody>
      </p:sp>
      <p:pic>
        <p:nvPicPr>
          <p:cNvPr id="7" name="图片 6">
            <a:extLst>
              <a:ext uri="{FF2B5EF4-FFF2-40B4-BE49-F238E27FC236}">
                <a16:creationId xmlns:a16="http://schemas.microsoft.com/office/drawing/2014/main" id="{07AC1796-878C-4CBD-87F1-CA38B0111624}"/>
              </a:ext>
            </a:extLst>
          </p:cNvPr>
          <p:cNvPicPr>
            <a:picLocks noChangeAspect="1"/>
          </p:cNvPicPr>
          <p:nvPr/>
        </p:nvPicPr>
        <p:blipFill>
          <a:blip r:embed="rId5"/>
          <a:stretch>
            <a:fillRect/>
          </a:stretch>
        </p:blipFill>
        <p:spPr>
          <a:xfrm>
            <a:off x="383241" y="2876475"/>
            <a:ext cx="8061512" cy="2527829"/>
          </a:xfrm>
          <a:prstGeom prst="rect">
            <a:avLst/>
          </a:prstGeom>
        </p:spPr>
      </p:pic>
    </p:spTree>
    <p:custDataLst>
      <p:tags r:id="rId1"/>
    </p:custDataLst>
    <p:extLst>
      <p:ext uri="{BB962C8B-B14F-4D97-AF65-F5344CB8AC3E}">
        <p14:creationId xmlns:p14="http://schemas.microsoft.com/office/powerpoint/2010/main" val="2131538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9" name="文本框 8"/>
          <p:cNvSpPr txBox="1"/>
          <p:nvPr/>
        </p:nvSpPr>
        <p:spPr>
          <a:xfrm>
            <a:off x="307975" y="891983"/>
            <a:ext cx="7474585" cy="173329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特殊情况处理</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厂内车辆较多时，需要在开单时关注库房派车情况，分为抵库车数和库外车数。当某一库房内外总车数到达</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30-40</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辆范围时，先暂停对该仓库的开单，先给拉其他库房的车辆开单</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3" name="图片 2" descr="1d4c375495a9b9837cb60e74e274919"/>
          <p:cNvPicPr>
            <a:picLocks noChangeAspect="1"/>
          </p:cNvPicPr>
          <p:nvPr/>
        </p:nvPicPr>
        <p:blipFill>
          <a:blip r:embed="rId5"/>
          <a:stretch>
            <a:fillRect/>
          </a:stretch>
        </p:blipFill>
        <p:spPr>
          <a:xfrm>
            <a:off x="381719" y="2925861"/>
            <a:ext cx="8397071" cy="3485099"/>
          </a:xfrm>
          <a:prstGeom prst="rect">
            <a:avLst/>
          </a:prstGeom>
        </p:spPr>
      </p:pic>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文本框 1"/>
          <p:cNvSpPr txBox="1"/>
          <p:nvPr/>
        </p:nvSpPr>
        <p:spPr>
          <a:xfrm>
            <a:off x="327660" y="927735"/>
            <a:ext cx="3402330"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通用规则</a:t>
            </a:r>
          </a:p>
        </p:txBody>
      </p:sp>
      <p:sp>
        <p:nvSpPr>
          <p:cNvPr id="4" name="文本框 3"/>
          <p:cNvSpPr txBox="1"/>
          <p:nvPr/>
        </p:nvSpPr>
        <p:spPr>
          <a:xfrm>
            <a:off x="324142" y="1477450"/>
            <a:ext cx="8329039" cy="445404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、根据品种，流向等信息对可发库存表中的数据进行筛选</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、去掉可发重量小于等于</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0</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的数据</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、根据挂单时间进行正序排列，优先选择最早挂单时间的货物</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超期库存</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4</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、尽量选择一条</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发货通知单数据进行开单，若不满足载重在考虑拼货情况</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5</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、判断可发重量是否满足载重要求，满足则从可发中发</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6</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、线下确认是否即将下线，待发重量是否满足载重要求，满足则从待发中发</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7</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、如果需要拼货</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优先考虑一装一卸，再考虑一装两卸或两装一卸，一装两卸</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前提是两个收货地距离较近</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8</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确定该条发货通知单的实际可开单件数、实际可发的</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重量</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、每件重量</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文本框 1"/>
          <p:cNvSpPr txBox="1"/>
          <p:nvPr/>
        </p:nvSpPr>
        <p:spPr>
          <a:xfrm>
            <a:off x="327660" y="927735"/>
            <a:ext cx="3402330"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重量计算规则</a:t>
            </a:r>
          </a:p>
        </p:txBody>
      </p:sp>
      <p:sp>
        <p:nvSpPr>
          <p:cNvPr id="4" name="文本框 3"/>
          <p:cNvSpPr txBox="1"/>
          <p:nvPr/>
        </p:nvSpPr>
        <p:spPr>
          <a:xfrm>
            <a:off x="381928" y="1617785"/>
            <a:ext cx="8077200" cy="325159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需短溢重量为</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0</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或者空：</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实际可发重量</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 = </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可发重量</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 + </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需开单重量</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实际可发的件数</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 = </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可发件数</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 + </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需开单件数</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每件的件重</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 = </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实际可发重量</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实际可发的件数</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需短溢重量有数值：</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实际的可发件数</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 = </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可发件数</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（需短溢重量</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 / </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每件的件重）</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文本框 1"/>
          <p:cNvSpPr txBox="1"/>
          <p:nvPr/>
        </p:nvSpPr>
        <p:spPr>
          <a:xfrm>
            <a:off x="327660" y="927735"/>
            <a:ext cx="3402330"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开单基本原则</a:t>
            </a:r>
          </a:p>
        </p:txBody>
      </p:sp>
      <p:sp>
        <p:nvSpPr>
          <p:cNvPr id="3" name="文本框 2"/>
          <p:cNvSpPr txBox="1"/>
          <p:nvPr/>
        </p:nvSpPr>
        <p:spPr>
          <a:xfrm>
            <a:off x="365418" y="1617785"/>
            <a:ext cx="8077200" cy="125316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、优先</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开厂内库，其次是外库</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承运单位省内、淮安、连云港选择江苏京创，省外选择江苏茂臻</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zh-CN" sz="2000" b="0" i="0" u="none" strike="noStrike" kern="1200" cap="none" spc="0" normalizeH="0" baseline="0" noProof="0" dirty="0">
                <a:ln>
                  <a:noFill/>
                </a:ln>
                <a:solidFill>
                  <a:prstClr val="black"/>
                </a:solidFill>
                <a:effectLst/>
                <a:uLnTx/>
                <a:uFillTx/>
                <a:latin typeface="+mn-lt"/>
                <a:ea typeface="微软雅黑"/>
                <a:cs typeface="+mn-ea"/>
                <a:sym typeface="+mn-lt"/>
              </a:rPr>
              <a:t>外库、老区、西区不能一起开，需要开两次装车清单</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4"/>
          <a:stretch>
            <a:fillRect/>
          </a:stretch>
        </p:blipFill>
        <p:spPr>
          <a:xfrm>
            <a:off x="307975" y="282575"/>
            <a:ext cx="1807210" cy="396240"/>
          </a:xfrm>
          <a:prstGeom prst="rect">
            <a:avLst/>
          </a:prstGeom>
        </p:spPr>
      </p:pic>
      <p:pic>
        <p:nvPicPr>
          <p:cNvPr id="26" name="图片 25">
            <a:extLst>
              <a:ext uri="{FF2B5EF4-FFF2-40B4-BE49-F238E27FC236}">
                <a16:creationId xmlns:a16="http://schemas.microsoft.com/office/drawing/2014/main" id="{DA0F3989-93B0-45A9-AD08-17BB9A48B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8" name="文本框 7">
            <a:extLst>
              <a:ext uri="{FF2B5EF4-FFF2-40B4-BE49-F238E27FC236}">
                <a16:creationId xmlns:a16="http://schemas.microsoft.com/office/drawing/2014/main" id="{284D2F2E-667E-46EF-8A76-F2C8F7040382}"/>
              </a:ext>
            </a:extLst>
          </p:cNvPr>
          <p:cNvSpPr txBox="1"/>
          <p:nvPr/>
        </p:nvSpPr>
        <p:spPr>
          <a:xfrm>
            <a:off x="907677" y="954741"/>
            <a:ext cx="7779123" cy="488980"/>
          </a:xfrm>
          <a:prstGeom prst="rect">
            <a:avLst/>
          </a:prstGeom>
          <a:noFill/>
        </p:spPr>
        <p:txBody>
          <a:bodyPr wrap="square" rtlCol="0">
            <a:spAutoFit/>
          </a:bodyPr>
          <a:lstStyle/>
          <a:p>
            <a:pPr marR="0" lvl="0" algn="l" defTabSz="914400" rtl="0" eaLnBrk="1" fontAlgn="auto" latinLnBrk="0" hangingPunct="1">
              <a:lnSpc>
                <a:spcPct val="130000"/>
              </a:lnSpc>
              <a:buClrTx/>
              <a:buSzTx/>
              <a:tabLst/>
              <a:defRPr/>
            </a:pPr>
            <a:r>
              <a:rPr lang="zh-CN" altLang="en-US" sz="2200" dirty="0">
                <a:solidFill>
                  <a:prstClr val="black"/>
                </a:solidFill>
                <a:cs typeface="+mn-ea"/>
                <a:sym typeface="+mn-lt"/>
              </a:rPr>
              <a:t>查询数据后，点击下载按钮，将数据下载到</a:t>
            </a:r>
            <a:r>
              <a:rPr lang="en-US" altLang="zh-CN" sz="2200" dirty="0">
                <a:solidFill>
                  <a:prstClr val="black"/>
                </a:solidFill>
                <a:cs typeface="+mn-ea"/>
                <a:sym typeface="+mn-lt"/>
              </a:rPr>
              <a:t>Excel</a:t>
            </a:r>
            <a:r>
              <a:rPr lang="zh-CN" altLang="en-US" sz="2200" dirty="0">
                <a:solidFill>
                  <a:prstClr val="black"/>
                </a:solidFill>
                <a:cs typeface="+mn-ea"/>
                <a:sym typeface="+mn-lt"/>
              </a:rPr>
              <a:t>表中</a:t>
            </a:r>
            <a:endParaRPr lang="en-US" altLang="zh-CN" sz="2200" dirty="0">
              <a:solidFill>
                <a:prstClr val="black"/>
              </a:solidFill>
              <a:cs typeface="+mn-ea"/>
              <a:sym typeface="+mn-lt"/>
            </a:endParaRPr>
          </a:p>
        </p:txBody>
      </p:sp>
      <p:pic>
        <p:nvPicPr>
          <p:cNvPr id="3" name="图片 2">
            <a:extLst>
              <a:ext uri="{FF2B5EF4-FFF2-40B4-BE49-F238E27FC236}">
                <a16:creationId xmlns:a16="http://schemas.microsoft.com/office/drawing/2014/main" id="{1E640509-8C5A-46D6-9E7E-FFDA9A0D1AAE}"/>
              </a:ext>
            </a:extLst>
          </p:cNvPr>
          <p:cNvPicPr>
            <a:picLocks noChangeAspect="1"/>
          </p:cNvPicPr>
          <p:nvPr/>
        </p:nvPicPr>
        <p:blipFill>
          <a:blip r:embed="rId6"/>
          <a:stretch>
            <a:fillRect/>
          </a:stretch>
        </p:blipFill>
        <p:spPr>
          <a:xfrm>
            <a:off x="524435" y="2370590"/>
            <a:ext cx="8162365" cy="4011158"/>
          </a:xfrm>
          <a:prstGeom prst="rect">
            <a:avLst/>
          </a:prstGeom>
        </p:spPr>
      </p:pic>
      <p:sp>
        <p:nvSpPr>
          <p:cNvPr id="9" name="文本框 8">
            <a:extLst>
              <a:ext uri="{FF2B5EF4-FFF2-40B4-BE49-F238E27FC236}">
                <a16:creationId xmlns:a16="http://schemas.microsoft.com/office/drawing/2014/main" id="{847A4803-8B0C-4297-A93A-828C4FE69840}"/>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可发库存解读</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Tree>
    <p:custDataLst>
      <p:tags r:id="rId1"/>
    </p:custDataLst>
    <p:extLst>
      <p:ext uri="{BB962C8B-B14F-4D97-AF65-F5344CB8AC3E}">
        <p14:creationId xmlns:p14="http://schemas.microsoft.com/office/powerpoint/2010/main" val="2235966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文本框 1"/>
          <p:cNvSpPr txBox="1"/>
          <p:nvPr/>
        </p:nvSpPr>
        <p:spPr>
          <a:xfrm>
            <a:off x="327660" y="927735"/>
            <a:ext cx="3402330"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品种、仓库搭配</a:t>
            </a:r>
          </a:p>
        </p:txBody>
      </p:sp>
      <p:sp>
        <p:nvSpPr>
          <p:cNvPr id="3" name="文本框 2"/>
          <p:cNvSpPr txBox="1"/>
          <p:nvPr/>
        </p:nvSpPr>
        <p:spPr>
          <a:xfrm>
            <a:off x="340359" y="2172970"/>
            <a:ext cx="8191799" cy="245349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、老区型钢、线材、螺纹单品种发运，同品种不同仓库可配货</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、老区黑卷普遍单品种发运，必要时可与西区黑卷、白卷配货</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、老区开平板普遍单品种发运，必要时可与西区开平板配货</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4</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、西区所有品种可搭配发运，所有仓库之间可配货</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5</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、西区或老区尽量不与外库配货</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6</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、外库</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F10</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和</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F20</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可配货</a:t>
            </a: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401" name="文本框 400"/>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2" name="文本框 1"/>
          <p:cNvSpPr txBox="1"/>
          <p:nvPr/>
        </p:nvSpPr>
        <p:spPr>
          <a:xfrm>
            <a:off x="852581" y="912495"/>
            <a:ext cx="1787525"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特殊规则</a:t>
            </a:r>
          </a:p>
        </p:txBody>
      </p:sp>
      <p:sp>
        <p:nvSpPr>
          <p:cNvPr id="3" name="文本框 2"/>
          <p:cNvSpPr txBox="1"/>
          <p:nvPr/>
        </p:nvSpPr>
        <p:spPr>
          <a:xfrm>
            <a:off x="852582" y="1908324"/>
            <a:ext cx="7061012" cy="169164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ea"/>
                <a:sym typeface="+mn-lt"/>
              </a:rPr>
              <a:t>由于每种品种计量、包装方式、规格、现场的特别情况等等都会影响开单时货物的匹配，所以此处就许多特殊情况列出了处理的方法，或者是一些特殊开单的规则来处理这种种的特殊状况。</a:t>
            </a: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5" name="文本框 4"/>
          <p:cNvSpPr txBox="1"/>
          <p:nvPr/>
        </p:nvSpPr>
        <p:spPr>
          <a:xfrm>
            <a:off x="950968" y="1731012"/>
            <a:ext cx="7278631" cy="125316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线材的计量是按实际重量来计算的，一般的线材都以</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2.4</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吨</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件来计算，因为存在误差，所以最后的库存表中可能存在这样的情况：可发件数、需开单件数都为</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0</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，但是可发重量不为</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0</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的情况。</a:t>
            </a:r>
          </a:p>
        </p:txBody>
      </p:sp>
      <p:pic>
        <p:nvPicPr>
          <p:cNvPr id="6" name="图片 5"/>
          <p:cNvPicPr>
            <a:picLocks noChangeAspect="1"/>
          </p:cNvPicPr>
          <p:nvPr/>
        </p:nvPicPr>
        <p:blipFill>
          <a:blip r:embed="rId5"/>
          <a:stretch>
            <a:fillRect/>
          </a:stretch>
        </p:blipFill>
        <p:spPr>
          <a:xfrm>
            <a:off x="1862323" y="3618261"/>
            <a:ext cx="5455920" cy="2316480"/>
          </a:xfrm>
          <a:prstGeom prst="rect">
            <a:avLst/>
          </a:prstGeom>
        </p:spPr>
      </p:pic>
      <p:sp>
        <p:nvSpPr>
          <p:cNvPr id="8" name="文本框 7"/>
          <p:cNvSpPr txBox="1"/>
          <p:nvPr/>
        </p:nvSpPr>
        <p:spPr>
          <a:xfrm>
            <a:off x="852581" y="912495"/>
            <a:ext cx="2589866"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线材</a:t>
            </a:r>
          </a:p>
        </p:txBody>
      </p:sp>
      <p:sp>
        <p:nvSpPr>
          <p:cNvPr id="9" name="文本框 8"/>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4" name="文本框 3"/>
          <p:cNvSpPr txBox="1"/>
          <p:nvPr/>
        </p:nvSpPr>
        <p:spPr>
          <a:xfrm>
            <a:off x="851946" y="1437378"/>
            <a:ext cx="7438837" cy="169164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这种情况下，其实是可以发货的（仅限线材），此时就需要根据规格，可以询问车间的工作人员改种规格的件重也可以通过查询该仓库的明细表找到对应规格的线材重量，利用可发重量求出件数进行发货。</a:t>
            </a:r>
          </a:p>
        </p:txBody>
      </p:sp>
      <p:sp>
        <p:nvSpPr>
          <p:cNvPr id="6" name="文本框 5"/>
          <p:cNvSpPr txBox="1"/>
          <p:nvPr/>
        </p:nvSpPr>
        <p:spPr>
          <a:xfrm>
            <a:off x="852581" y="912495"/>
            <a:ext cx="2771401"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线材</a:t>
            </a:r>
          </a:p>
        </p:txBody>
      </p:sp>
      <p:sp>
        <p:nvSpPr>
          <p:cNvPr id="7" name="文本框 6"/>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2" name="图片 1"/>
          <p:cNvPicPr>
            <a:picLocks noChangeAspect="1"/>
          </p:cNvPicPr>
          <p:nvPr/>
        </p:nvPicPr>
        <p:blipFill>
          <a:blip r:embed="rId5"/>
          <a:stretch>
            <a:fillRect/>
          </a:stretch>
        </p:blipFill>
        <p:spPr>
          <a:xfrm>
            <a:off x="2377440" y="3243580"/>
            <a:ext cx="4389120" cy="3340100"/>
          </a:xfrm>
          <a:prstGeom prst="rect">
            <a:avLst/>
          </a:prstGeom>
        </p:spPr>
      </p:pic>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3" name="文本框 2"/>
          <p:cNvSpPr txBox="1"/>
          <p:nvPr/>
        </p:nvSpPr>
        <p:spPr>
          <a:xfrm>
            <a:off x="1055594" y="1670969"/>
            <a:ext cx="6730253" cy="8530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型钢在开单的时候，如果存在需要和其他规格进行配货，规格数不得超过</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个</a:t>
            </a:r>
          </a:p>
        </p:txBody>
      </p:sp>
      <p:sp>
        <p:nvSpPr>
          <p:cNvPr id="12" name="文本框 11"/>
          <p:cNvSpPr txBox="1"/>
          <p:nvPr/>
        </p:nvSpPr>
        <p:spPr>
          <a:xfrm>
            <a:off x="852581" y="912495"/>
            <a:ext cx="2771401"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型钢</a:t>
            </a:r>
          </a:p>
        </p:txBody>
      </p:sp>
      <p:sp>
        <p:nvSpPr>
          <p:cNvPr id="13" name="文本框 12"/>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14" name="图片 13">
            <a:extLst>
              <a:ext uri="{FF2B5EF4-FFF2-40B4-BE49-F238E27FC236}">
                <a16:creationId xmlns:a16="http://schemas.microsoft.com/office/drawing/2014/main" id="{3B85AA93-9EE1-4ED7-9801-4A65D81DB280}"/>
              </a:ext>
            </a:extLst>
          </p:cNvPr>
          <p:cNvPicPr>
            <a:picLocks noChangeAspect="1"/>
          </p:cNvPicPr>
          <p:nvPr/>
        </p:nvPicPr>
        <p:blipFill>
          <a:blip r:embed="rId5"/>
          <a:stretch>
            <a:fillRect/>
          </a:stretch>
        </p:blipFill>
        <p:spPr>
          <a:xfrm>
            <a:off x="408380" y="3160283"/>
            <a:ext cx="8192770" cy="815340"/>
          </a:xfrm>
          <a:prstGeom prst="rect">
            <a:avLst/>
          </a:prstGeom>
        </p:spPr>
      </p:pic>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12" name="文本框 11"/>
          <p:cNvSpPr txBox="1"/>
          <p:nvPr/>
        </p:nvSpPr>
        <p:spPr>
          <a:xfrm>
            <a:off x="852581" y="912495"/>
            <a:ext cx="2771401"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rPr>
              <a:t>-</a:t>
            </a:r>
            <a:r>
              <a:rPr lang="zh-CN" altLang="en-US" sz="2400" dirty="0">
                <a:solidFill>
                  <a:prstClr val="black"/>
                </a:solidFill>
                <a:ea typeface="微软雅黑"/>
                <a:cs typeface="+mn-ea"/>
                <a:sym typeface="+mn-lt"/>
              </a:rPr>
              <a:t>开平板</a:t>
            </a:r>
            <a:endPar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13" name="文本框 12"/>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11" name="文本框 10">
            <a:extLst>
              <a:ext uri="{FF2B5EF4-FFF2-40B4-BE49-F238E27FC236}">
                <a16:creationId xmlns:a16="http://schemas.microsoft.com/office/drawing/2014/main" id="{D854DCCD-BE31-42C1-A42A-50005641A62B}"/>
              </a:ext>
            </a:extLst>
          </p:cNvPr>
          <p:cNvSpPr txBox="1"/>
          <p:nvPr/>
        </p:nvSpPr>
        <p:spPr>
          <a:xfrm>
            <a:off x="1055594" y="1670969"/>
            <a:ext cx="6730253" cy="853054"/>
          </a:xfrm>
          <a:prstGeom prst="rect">
            <a:avLst/>
          </a:prstGeom>
          <a:noFill/>
        </p:spPr>
        <p:txBody>
          <a:bodyPr wrap="square" rtlCol="0">
            <a:spAutoFit/>
          </a:bodyPr>
          <a:lstStyle/>
          <a:p>
            <a:pPr lvl="0">
              <a:lnSpc>
                <a:spcPct val="130000"/>
              </a:lnSpc>
              <a:defRPr/>
            </a:pPr>
            <a:r>
              <a:rPr lang="zh-CN" altLang="en-US" sz="2000" dirty="0">
                <a:solidFill>
                  <a:prstClr val="black"/>
                </a:solidFill>
                <a:cs typeface="+mn-ea"/>
                <a:sym typeface="+mn-lt"/>
              </a:rPr>
              <a:t>开平板老区和西区都可以发货，但是老区的开平板的开单件数不需要很精确，只需要直接用重量除以</a:t>
            </a:r>
            <a:r>
              <a:rPr lang="en-US" altLang="zh-CN" sz="2000" dirty="0">
                <a:solidFill>
                  <a:prstClr val="black"/>
                </a:solidFill>
                <a:cs typeface="+mn-ea"/>
                <a:sym typeface="+mn-lt"/>
              </a:rPr>
              <a:t>2</a:t>
            </a:r>
            <a:r>
              <a:rPr lang="zh-CN" altLang="en-US" sz="2000" dirty="0">
                <a:solidFill>
                  <a:prstClr val="black"/>
                </a:solidFill>
                <a:cs typeface="+mn-ea"/>
                <a:sym typeface="+mn-lt"/>
              </a:rPr>
              <a:t>计算得出。</a:t>
            </a:r>
          </a:p>
        </p:txBody>
      </p:sp>
    </p:spTree>
    <p:custDataLst>
      <p:tags r:id="rId1"/>
    </p:custDataLst>
    <p:extLst>
      <p:ext uri="{BB962C8B-B14F-4D97-AF65-F5344CB8AC3E}">
        <p14:creationId xmlns:p14="http://schemas.microsoft.com/office/powerpoint/2010/main" val="41740172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3" name="文本框 2"/>
          <p:cNvSpPr txBox="1"/>
          <p:nvPr/>
        </p:nvSpPr>
        <p:spPr>
          <a:xfrm>
            <a:off x="960120" y="2054860"/>
            <a:ext cx="7223760" cy="125316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       </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首先窄带和其他的品种，像黑白卷、开平板、线材等等不一样，其他品种是按可发件数和需开单件数来计量的，而窄带是按照捆包数来计量的。</a:t>
            </a:r>
          </a:p>
        </p:txBody>
      </p:sp>
      <p:pic>
        <p:nvPicPr>
          <p:cNvPr id="4" name="图片 3"/>
          <p:cNvPicPr>
            <a:picLocks noChangeAspect="1"/>
          </p:cNvPicPr>
          <p:nvPr/>
        </p:nvPicPr>
        <p:blipFill>
          <a:blip r:embed="rId5"/>
          <a:stretch>
            <a:fillRect/>
          </a:stretch>
        </p:blipFill>
        <p:spPr>
          <a:xfrm>
            <a:off x="1017270" y="3864610"/>
            <a:ext cx="7109460" cy="1394460"/>
          </a:xfrm>
          <a:prstGeom prst="rect">
            <a:avLst/>
          </a:prstGeom>
        </p:spPr>
      </p:pic>
      <p:sp>
        <p:nvSpPr>
          <p:cNvPr id="7" name="文本框 6"/>
          <p:cNvSpPr txBox="1"/>
          <p:nvPr/>
        </p:nvSpPr>
        <p:spPr>
          <a:xfrm>
            <a:off x="852581" y="912495"/>
            <a:ext cx="2636931"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窄带</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100" name="文本框 99"/>
          <p:cNvSpPr txBox="1"/>
          <p:nvPr/>
        </p:nvSpPr>
        <p:spPr>
          <a:xfrm>
            <a:off x="812164" y="1724292"/>
            <a:ext cx="7519670" cy="3253711"/>
          </a:xfrm>
          <a:prstGeom prst="rect">
            <a:avLst/>
          </a:prstGeom>
          <a:noFill/>
          <a:ln w="9525">
            <a:noFill/>
          </a:ln>
        </p:spPr>
        <p:txBody>
          <a:bodyPr wrap="square">
            <a:spAutoFit/>
          </a:bodyPr>
          <a:lstStyle/>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     </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窄带的开单涉及：发货通知单、订单号、牌号规格、可发重量、窄带捆包数以及包装形式</a:t>
            </a:r>
          </a:p>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发货通知单：同一捆包的窄带发货通知单一定是相同的</a:t>
            </a:r>
          </a:p>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订单号：同一个捆包的窄带订单号可能不一样</a:t>
            </a:r>
          </a:p>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规格：同一个捆包的窄带规格可能不一样</a:t>
            </a:r>
          </a:p>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包装形式：窄带的包装形式有两种：</a:t>
            </a:r>
            <a:r>
              <a:rPr kumimoji="0" lang="en-US" sz="2000" b="0" i="0" u="none" strike="noStrike" kern="1200" cap="none" spc="0" normalizeH="0" baseline="0" noProof="0" dirty="0">
                <a:ln>
                  <a:noFill/>
                </a:ln>
                <a:solidFill>
                  <a:prstClr val="black"/>
                </a:solidFill>
                <a:effectLst/>
                <a:uLnTx/>
                <a:uFillTx/>
                <a:latin typeface="+mn-lt"/>
                <a:ea typeface="微软雅黑"/>
                <a:cs typeface="+mn-ea"/>
                <a:sym typeface="+mn-lt"/>
              </a:rPr>
              <a:t>FJC77</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是包装成卷的，</a:t>
            </a:r>
            <a:r>
              <a:rPr kumimoji="0" lang="en-US" sz="2000" b="0" i="0" u="none" strike="noStrike" kern="1200" cap="none" spc="0" normalizeH="0" baseline="0" noProof="0" dirty="0">
                <a:ln>
                  <a:noFill/>
                </a:ln>
                <a:solidFill>
                  <a:prstClr val="black"/>
                </a:solidFill>
                <a:effectLst/>
                <a:uLnTx/>
                <a:uFillTx/>
                <a:latin typeface="+mn-lt"/>
                <a:ea typeface="微软雅黑"/>
                <a:cs typeface="+mn-ea"/>
                <a:sym typeface="+mn-lt"/>
              </a:rPr>
              <a:t>FJC71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是用木托</a:t>
            </a:r>
          </a:p>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窄带捆包数：捆包的数量</a:t>
            </a:r>
          </a:p>
        </p:txBody>
      </p:sp>
      <p:pic>
        <p:nvPicPr>
          <p:cNvPr id="2" name="图片 1"/>
          <p:cNvPicPr/>
          <p:nvPr/>
        </p:nvPicPr>
        <p:blipFill>
          <a:blip r:embed="rId5"/>
          <a:stretch>
            <a:fillRect/>
          </a:stretch>
        </p:blipFill>
        <p:spPr>
          <a:xfrm>
            <a:off x="987742" y="5264785"/>
            <a:ext cx="7168515" cy="1310640"/>
          </a:xfrm>
          <a:prstGeom prst="rect">
            <a:avLst/>
          </a:prstGeom>
          <a:noFill/>
          <a:ln w="9525">
            <a:noFill/>
          </a:ln>
        </p:spPr>
      </p:pic>
      <p:sp>
        <p:nvSpPr>
          <p:cNvPr id="6" name="文本框 5"/>
          <p:cNvSpPr txBox="1"/>
          <p:nvPr/>
        </p:nvSpPr>
        <p:spPr>
          <a:xfrm>
            <a:off x="852581" y="912495"/>
            <a:ext cx="2630207"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窄带</a:t>
            </a:r>
          </a:p>
        </p:txBody>
      </p:sp>
      <p:sp>
        <p:nvSpPr>
          <p:cNvPr id="7" name="文本框 6"/>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2" name="文本框 1"/>
          <p:cNvSpPr txBox="1"/>
          <p:nvPr/>
        </p:nvSpPr>
        <p:spPr>
          <a:xfrm>
            <a:off x="1146492" y="2073176"/>
            <a:ext cx="6851015" cy="125316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窄带捆包是存在自捆和混捆两种方式的，自捆就是订单号和规格相同的捆一包，其他是混捆，即同一个捆包号下存在订单号和规格组合起来不同的明细。</a:t>
            </a:r>
          </a:p>
        </p:txBody>
      </p:sp>
      <p:pic>
        <p:nvPicPr>
          <p:cNvPr id="5" name="图片 5" descr="a86c7067a10a16881ac1a183ab4bf58"/>
          <p:cNvPicPr>
            <a:picLocks noChangeAspect="1"/>
          </p:cNvPicPr>
          <p:nvPr/>
        </p:nvPicPr>
        <p:blipFill>
          <a:blip r:embed="rId5"/>
          <a:stretch>
            <a:fillRect/>
          </a:stretch>
        </p:blipFill>
        <p:spPr>
          <a:xfrm>
            <a:off x="1273810" y="3884557"/>
            <a:ext cx="6596380" cy="2249805"/>
          </a:xfrm>
          <a:prstGeom prst="rect">
            <a:avLst/>
          </a:prstGeom>
        </p:spPr>
      </p:pic>
      <p:sp>
        <p:nvSpPr>
          <p:cNvPr id="7" name="文本框 6"/>
          <p:cNvSpPr txBox="1"/>
          <p:nvPr/>
        </p:nvSpPr>
        <p:spPr>
          <a:xfrm>
            <a:off x="852581" y="912495"/>
            <a:ext cx="2354543"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窄带</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182" y="1906270"/>
            <a:ext cx="7839635" cy="24513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确定捆包方式后，就开始配重量，如果是自捆，只需要考虑这一条货物，如果是混捆，不同的规格对应的不同的订单号，必须找到对应的发货通知单号和订单号去分配重量，自捆和混捆的格式如下：窄带按捆包数发货，则合包的窄带，要么全部发，要么全部不发，不允许出现发部分捆包的发货通知单。</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8" name="文本框 7"/>
          <p:cNvSpPr txBox="1"/>
          <p:nvPr/>
        </p:nvSpPr>
        <p:spPr>
          <a:xfrm>
            <a:off x="852581" y="912495"/>
            <a:ext cx="2381437"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窄带</a:t>
            </a:r>
          </a:p>
        </p:txBody>
      </p:sp>
      <p:sp>
        <p:nvSpPr>
          <p:cNvPr id="9" name="文本框 8"/>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6" name="图片 5">
            <a:extLst>
              <a:ext uri="{FF2B5EF4-FFF2-40B4-BE49-F238E27FC236}">
                <a16:creationId xmlns:a16="http://schemas.microsoft.com/office/drawing/2014/main" id="{D8DB186B-3D76-4E89-AB41-C7E28E0D6114}"/>
              </a:ext>
            </a:extLst>
          </p:cNvPr>
          <p:cNvPicPr>
            <a:picLocks noChangeAspect="1"/>
          </p:cNvPicPr>
          <p:nvPr/>
        </p:nvPicPr>
        <p:blipFill>
          <a:blip r:embed="rId5"/>
          <a:stretch>
            <a:fillRect/>
          </a:stretch>
        </p:blipFill>
        <p:spPr>
          <a:xfrm>
            <a:off x="307975" y="4357647"/>
            <a:ext cx="8424582" cy="713660"/>
          </a:xfrm>
          <a:prstGeom prst="rect">
            <a:avLst/>
          </a:prstGeom>
        </p:spPr>
      </p:pic>
      <p:pic>
        <p:nvPicPr>
          <p:cNvPr id="7" name="图片 6">
            <a:extLst>
              <a:ext uri="{FF2B5EF4-FFF2-40B4-BE49-F238E27FC236}">
                <a16:creationId xmlns:a16="http://schemas.microsoft.com/office/drawing/2014/main" id="{8876A95D-6A83-4593-9F49-98805992A85A}"/>
              </a:ext>
            </a:extLst>
          </p:cNvPr>
          <p:cNvPicPr>
            <a:picLocks noChangeAspect="1"/>
          </p:cNvPicPr>
          <p:nvPr/>
        </p:nvPicPr>
        <p:blipFill>
          <a:blip r:embed="rId6"/>
          <a:stretch>
            <a:fillRect/>
          </a:stretch>
        </p:blipFill>
        <p:spPr>
          <a:xfrm>
            <a:off x="183067" y="5585102"/>
            <a:ext cx="8597863" cy="824020"/>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资源 9"/>
          <p:cNvPicPr>
            <a:picLocks noChangeAspect="1"/>
          </p:cNvPicPr>
          <p:nvPr/>
        </p:nvPicPr>
        <p:blipFill>
          <a:blip r:embed="rId3"/>
          <a:stretch>
            <a:fillRect/>
          </a:stretch>
        </p:blipFill>
        <p:spPr>
          <a:xfrm>
            <a:off x="307975" y="282575"/>
            <a:ext cx="1807210" cy="3962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9" y="190066"/>
            <a:ext cx="1767358" cy="540432"/>
          </a:xfrm>
          <a:prstGeom prst="rect">
            <a:avLst/>
          </a:prstGeom>
        </p:spPr>
      </p:pic>
      <p:sp>
        <p:nvSpPr>
          <p:cNvPr id="2" name="文本框 1"/>
          <p:cNvSpPr txBox="1"/>
          <p:nvPr/>
        </p:nvSpPr>
        <p:spPr>
          <a:xfrm>
            <a:off x="825119" y="1059718"/>
            <a:ext cx="7510272" cy="2689582"/>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cs typeface="+mn-ea"/>
                <a:sym typeface="+mn-lt"/>
              </a:rPr>
              <a:t>可发库存表</a:t>
            </a:r>
            <a:r>
              <a:rPr lang="zh-CN" altLang="en-US" sz="2200" dirty="0">
                <a:solidFill>
                  <a:prstClr val="black"/>
                </a:solidFill>
                <a:cs typeface="+mn-ea"/>
                <a:sym typeface="+mn-lt"/>
              </a:rPr>
              <a:t>，在</a:t>
            </a:r>
            <a:r>
              <a:rPr lang="en-US" altLang="zh-CN" sz="2200" dirty="0">
                <a:solidFill>
                  <a:prstClr val="black"/>
                </a:solidFill>
                <a:cs typeface="+mn-ea"/>
                <a:sym typeface="+mn-lt"/>
              </a:rPr>
              <a:t>LMS</a:t>
            </a:r>
            <a:r>
              <a:rPr lang="zh-CN" altLang="en-US" sz="2200" dirty="0">
                <a:solidFill>
                  <a:prstClr val="black"/>
                </a:solidFill>
                <a:cs typeface="+mn-ea"/>
                <a:sym typeface="+mn-lt"/>
              </a:rPr>
              <a:t>中称为发货通知单可发量情况表</a:t>
            </a:r>
            <a:endParaRPr kumimoji="0" lang="en-US" altLang="zh-CN" sz="2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cs typeface="+mn-ea"/>
                <a:sym typeface="+mn-lt"/>
              </a:rPr>
              <a:t>可发库存表是分单过程中最重要的表格，记录了所有当前可发，待发的货物资源。</a:t>
            </a:r>
            <a:endParaRPr kumimoji="0" lang="en-US" altLang="zh-CN" sz="2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30000"/>
              </a:lnSpc>
              <a:spcBef>
                <a:spcPct val="0"/>
              </a:spcBef>
              <a:spcAft>
                <a:spcPct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cs typeface="+mn-ea"/>
                <a:sym typeface="+mn-lt"/>
              </a:rPr>
              <a:t>整个开单过程中，所有的查询筛选都在可发库存表上进行。</a:t>
            </a:r>
            <a:endParaRPr kumimoji="0" lang="en-US" altLang="zh-CN" sz="2200" b="0" i="0" u="none" strike="noStrike" kern="1200" cap="none" spc="0" normalizeH="0" baseline="0" noProof="0" dirty="0">
              <a:ln>
                <a:noFill/>
              </a:ln>
              <a:solidFill>
                <a:prstClr val="black"/>
              </a:solidFill>
              <a:effectLst/>
              <a:uLnTx/>
              <a:uFillTx/>
              <a:cs typeface="+mn-ea"/>
              <a:sym typeface="+mn-lt"/>
            </a:endParaRPr>
          </a:p>
          <a:p>
            <a:pPr lvl="0">
              <a:lnSpc>
                <a:spcPct val="130000"/>
              </a:lnSpc>
              <a:spcBef>
                <a:spcPct val="0"/>
              </a:spcBef>
              <a:spcAft>
                <a:spcPct val="0"/>
              </a:spcAft>
            </a:pPr>
            <a:r>
              <a:rPr kumimoji="0" lang="zh-CN" altLang="en-US" sz="2200" b="0" i="0" u="none" strike="noStrike" kern="1200" cap="none" spc="0" normalizeH="0" baseline="0" noProof="0" dirty="0">
                <a:ln>
                  <a:noFill/>
                </a:ln>
                <a:solidFill>
                  <a:prstClr val="black"/>
                </a:solidFill>
                <a:effectLst/>
                <a:uLnTx/>
                <a:uFillTx/>
                <a:cs typeface="+mn-ea"/>
                <a:sym typeface="+mn-lt"/>
              </a:rPr>
              <a:t>可发库存表定时更新</a:t>
            </a:r>
            <a:r>
              <a:rPr lang="zh-CN" altLang="en-US" sz="2200" dirty="0">
                <a:solidFill>
                  <a:prstClr val="black"/>
                </a:solidFill>
                <a:cs typeface="+mn-ea"/>
                <a:sym typeface="+mn-lt"/>
              </a:rPr>
              <a:t>，已实现数据对接，也可</a:t>
            </a:r>
            <a:r>
              <a:rPr kumimoji="0" lang="zh-CN" altLang="en-US" sz="2200" b="0" i="0" u="none" strike="noStrike" kern="1200" cap="none" spc="0" normalizeH="0" baseline="0" noProof="0" dirty="0">
                <a:ln>
                  <a:noFill/>
                </a:ln>
                <a:solidFill>
                  <a:prstClr val="black"/>
                </a:solidFill>
                <a:effectLst/>
                <a:uLnTx/>
                <a:uFillTx/>
                <a:cs typeface="+mn-ea"/>
                <a:sym typeface="+mn-lt"/>
              </a:rPr>
              <a:t>从</a:t>
            </a:r>
            <a:r>
              <a:rPr kumimoji="0" lang="en-US" altLang="zh-CN" sz="2200" b="0" i="0" u="none" strike="noStrike" kern="1200" cap="none" spc="0" normalizeH="0" baseline="0" noProof="0" dirty="0">
                <a:ln>
                  <a:noFill/>
                </a:ln>
                <a:solidFill>
                  <a:prstClr val="black"/>
                </a:solidFill>
                <a:effectLst/>
                <a:uLnTx/>
                <a:uFillTx/>
                <a:cs typeface="+mn-ea"/>
                <a:sym typeface="+mn-lt"/>
              </a:rPr>
              <a:t>LMS</a:t>
            </a:r>
            <a:r>
              <a:rPr kumimoji="0" lang="zh-CN" altLang="en-US" sz="2200" b="0" i="0" u="none" strike="noStrike" kern="1200" cap="none" spc="0" normalizeH="0" baseline="0" noProof="0" dirty="0">
                <a:ln>
                  <a:noFill/>
                </a:ln>
                <a:solidFill>
                  <a:prstClr val="black"/>
                </a:solidFill>
                <a:effectLst/>
                <a:uLnTx/>
                <a:uFillTx/>
                <a:cs typeface="+mn-ea"/>
                <a:sym typeface="+mn-lt"/>
              </a:rPr>
              <a:t>系统上下载</a:t>
            </a:r>
          </a:p>
        </p:txBody>
      </p:sp>
      <p:sp>
        <p:nvSpPr>
          <p:cNvPr id="6" name="文本框 5">
            <a:extLst>
              <a:ext uri="{FF2B5EF4-FFF2-40B4-BE49-F238E27FC236}">
                <a16:creationId xmlns:a16="http://schemas.microsoft.com/office/drawing/2014/main" id="{7F4410C6-5723-4D62-B779-A8559712EB8B}"/>
              </a:ext>
            </a:extLst>
          </p:cNvPr>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可发库存解读</a:t>
            </a:r>
            <a:endParaRPr kumimoji="0" lang="en-US" altLang="zh-CN" sz="2400" b="0" i="0" u="none" strike="noStrike" kern="1200" cap="none" spc="0" normalizeH="0" baseline="0" noProof="0" dirty="0">
              <a:ln>
                <a:noFill/>
              </a:ln>
              <a:solidFill>
                <a:prstClr val="black"/>
              </a:solidFill>
              <a:effectLst/>
              <a:uLnTx/>
              <a:uFillTx/>
              <a:cs typeface="+mn-ea"/>
              <a:sym typeface="+mn-lt"/>
            </a:endParaRPr>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16af73a8d8f21e14079fcb9344db2c8"/>
          <p:cNvPicPr>
            <a:picLocks noChangeAspect="1"/>
          </p:cNvPicPr>
          <p:nvPr/>
        </p:nvPicPr>
        <p:blipFill>
          <a:blip r:embed="rId3"/>
          <a:stretch>
            <a:fillRect/>
          </a:stretch>
        </p:blipFill>
        <p:spPr>
          <a:xfrm>
            <a:off x="49530" y="4733925"/>
            <a:ext cx="9044940" cy="2124075"/>
          </a:xfrm>
          <a:prstGeom prst="rect">
            <a:avLst/>
          </a:prstGeom>
        </p:spPr>
      </p:pic>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4"/>
            <a:stretch>
              <a:fillRect/>
            </a:stretch>
          </p:blipFill>
          <p:spPr>
            <a:xfrm>
              <a:off x="485" y="445"/>
              <a:ext cx="2846" cy="624"/>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101" name="文本框 100"/>
          <p:cNvSpPr txBox="1"/>
          <p:nvPr/>
        </p:nvSpPr>
        <p:spPr>
          <a:xfrm>
            <a:off x="757443" y="1770305"/>
            <a:ext cx="7032214" cy="2453492"/>
          </a:xfrm>
          <a:prstGeom prst="rect">
            <a:avLst/>
          </a:prstGeom>
          <a:noFill/>
          <a:ln w="9525">
            <a:noFill/>
          </a:ln>
        </p:spPr>
        <p:txBody>
          <a:bodyPr wrap="square">
            <a:spAutoFit/>
          </a:bodyPr>
          <a:lstStyle/>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举例：假设单位混捆的比例如下：</a:t>
            </a:r>
          </a:p>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规格</a:t>
            </a:r>
            <a:r>
              <a:rPr kumimoji="0" lang="en-US" sz="2000" b="0" i="0" u="none" strike="noStrike" kern="1200" cap="none" spc="0" normalizeH="0" baseline="0" noProof="0" dirty="0">
                <a:ln>
                  <a:noFill/>
                </a:ln>
                <a:solidFill>
                  <a:prstClr val="black"/>
                </a:solidFill>
                <a:effectLst/>
                <a:uLnTx/>
                <a:uFillTx/>
                <a:latin typeface="+mn-lt"/>
                <a:ea typeface="微软雅黑"/>
                <a:cs typeface="+mn-ea"/>
                <a:sym typeface="+mn-lt"/>
              </a:rPr>
              <a:t>1.15*407		             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件</a:t>
            </a:r>
          </a:p>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规格</a:t>
            </a:r>
            <a:r>
              <a:rPr kumimoji="0" lang="en-US" sz="2000" b="0" i="0" u="none" strike="noStrike" kern="1200" cap="none" spc="0" normalizeH="0" baseline="0" noProof="0" dirty="0">
                <a:ln>
                  <a:noFill/>
                </a:ln>
                <a:solidFill>
                  <a:prstClr val="black"/>
                </a:solidFill>
                <a:effectLst/>
                <a:uLnTx/>
                <a:uFillTx/>
                <a:latin typeface="+mn-lt"/>
                <a:ea typeface="微软雅黑"/>
                <a:cs typeface="+mn-ea"/>
                <a:sym typeface="+mn-lt"/>
              </a:rPr>
              <a:t>1.5*166			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件</a:t>
            </a:r>
          </a:p>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规格</a:t>
            </a:r>
            <a:r>
              <a:rPr kumimoji="0" lang="en-US" sz="2000" b="0" i="0" u="none" strike="noStrike" kern="1200" cap="none" spc="0" normalizeH="0" baseline="0" noProof="0" dirty="0">
                <a:ln>
                  <a:noFill/>
                </a:ln>
                <a:solidFill>
                  <a:prstClr val="black"/>
                </a:solidFill>
                <a:effectLst/>
                <a:uLnTx/>
                <a:uFillTx/>
                <a:latin typeface="+mn-lt"/>
                <a:ea typeface="微软雅黑"/>
                <a:cs typeface="+mn-ea"/>
                <a:sym typeface="+mn-lt"/>
              </a:rPr>
              <a:t>1.3*454			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件</a:t>
            </a:r>
          </a:p>
          <a:p>
            <a:pPr marL="0" marR="0" lvl="0" indent="26670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则在发货的时候这三样的比例都是</a:t>
            </a:r>
            <a:r>
              <a:rPr kumimoji="0" lang="en-US" sz="2000" b="0" i="0" u="none" strike="noStrike" kern="1200" cap="none" spc="0" normalizeH="0" baseline="0" noProof="0" dirty="0">
                <a:ln>
                  <a:noFill/>
                </a:ln>
                <a:solidFill>
                  <a:prstClr val="black"/>
                </a:solidFill>
                <a:effectLst/>
                <a:uLnTx/>
                <a:uFillTx/>
                <a:latin typeface="+mn-lt"/>
                <a:ea typeface="微软雅黑"/>
                <a:cs typeface="+mn-ea"/>
                <a:sym typeface="+mn-lt"/>
              </a:rPr>
              <a:t> 1:1:1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的去发，三样都发一件对应发了一捆包。最后只要计算重量不超重就行。</a:t>
            </a:r>
          </a:p>
        </p:txBody>
      </p:sp>
      <p:sp>
        <p:nvSpPr>
          <p:cNvPr id="7" name="文本框 6"/>
          <p:cNvSpPr txBox="1"/>
          <p:nvPr/>
        </p:nvSpPr>
        <p:spPr>
          <a:xfrm>
            <a:off x="852581" y="912495"/>
            <a:ext cx="2294031" cy="4889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2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ea"/>
                <a:sym typeface="+mn-lt"/>
              </a:rPr>
              <a:t>窄带</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2" name="文本框 1"/>
          <p:cNvSpPr txBox="1"/>
          <p:nvPr/>
        </p:nvSpPr>
        <p:spPr>
          <a:xfrm>
            <a:off x="1159827" y="1803202"/>
            <a:ext cx="6824345" cy="325159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、客户不接货的情况：</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举个例子来讲，比如说某个公司五一期间放假，不接受任何的货物，该公司一般会通知销售处，销售处的人员再与开单的人员及时联系，那么开单员在五一期间就不发这个公司的货物，这种情况都是客户提前通知的。</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en-US" altLang="zh-CN" sz="2000" b="0" i="0" u="none" strike="noStrike" kern="1200" cap="none" spc="0" normalizeH="0" baseline="0" noProof="0" dirty="0" err="1">
                <a:ln>
                  <a:noFill/>
                </a:ln>
                <a:solidFill>
                  <a:prstClr val="black"/>
                </a:solidFill>
                <a:effectLst/>
                <a:uLnTx/>
                <a:uFillTx/>
                <a:latin typeface="+mn-lt"/>
                <a:ea typeface="微软雅黑"/>
                <a:cs typeface="+mn-ea"/>
                <a:sym typeface="+mn-lt"/>
              </a:rPr>
              <a:t>码头联系开单提供船等货情况，优先发</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7" name="文本框 6"/>
          <p:cNvSpPr txBox="1"/>
          <p:nvPr/>
        </p:nvSpPr>
        <p:spPr>
          <a:xfrm>
            <a:off x="852581" y="912495"/>
            <a:ext cx="1787525"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0952" y="1671191"/>
            <a:ext cx="6618605" cy="2091690"/>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、集港车辆装货优先，暂时不往该仓库开单</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当一个仓库在装运集港的货物，且时间较长，那么会通知开单员不再开该仓库的货物。</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4</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、微信沟通运输处每天会联系开单员安排一批客户催货的单子，优先发。</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6" name="文本框 5"/>
          <p:cNvSpPr txBox="1"/>
          <p:nvPr/>
        </p:nvSpPr>
        <p:spPr>
          <a:xfrm>
            <a:off x="852581" y="912495"/>
            <a:ext cx="3490819"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r>
              <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rPr>
              <a:t>-</a:t>
            </a:r>
            <a:r>
              <a:rPr lang="zh-CN" altLang="en-US" sz="2400" dirty="0">
                <a:solidFill>
                  <a:prstClr val="black"/>
                </a:solidFill>
                <a:ea typeface="微软雅黑"/>
                <a:cs typeface="+mn-ea"/>
                <a:sym typeface="+mn-lt"/>
              </a:rPr>
              <a:t>发货优先级</a:t>
            </a:r>
            <a:endPar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7" name="文本框 6"/>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2380" y="1437640"/>
            <a:ext cx="6618605" cy="1291590"/>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5</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集港开单存在大载车辆，规定白天不超80吨，晚上不超100吨。集港型钢配载需要结合体积，运输处提供规格表</a:t>
            </a:r>
          </a:p>
        </p:txBody>
      </p:sp>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6" name="文本框 5"/>
          <p:cNvSpPr txBox="1"/>
          <p:nvPr/>
        </p:nvSpPr>
        <p:spPr>
          <a:xfrm>
            <a:off x="852581" y="912495"/>
            <a:ext cx="1787525"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p>
        </p:txBody>
      </p:sp>
      <p:sp>
        <p:nvSpPr>
          <p:cNvPr id="7" name="文本框 6"/>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5" name="图片 4"/>
          <p:cNvPicPr>
            <a:picLocks noChangeAspect="1"/>
          </p:cNvPicPr>
          <p:nvPr/>
        </p:nvPicPr>
        <p:blipFill>
          <a:blip r:embed="rId5"/>
          <a:stretch>
            <a:fillRect/>
          </a:stretch>
        </p:blipFill>
        <p:spPr>
          <a:xfrm>
            <a:off x="563880" y="2792730"/>
            <a:ext cx="8016240" cy="3695700"/>
          </a:xfrm>
          <a:prstGeom prst="rect">
            <a:avLst/>
          </a:prstGeom>
        </p:spPr>
      </p:pic>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7" name="文本框 6"/>
          <p:cNvSpPr txBox="1"/>
          <p:nvPr/>
        </p:nvSpPr>
        <p:spPr>
          <a:xfrm>
            <a:off x="852581" y="912495"/>
            <a:ext cx="1787525"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6" name="文本框 5"/>
          <p:cNvSpPr txBox="1"/>
          <p:nvPr/>
        </p:nvSpPr>
        <p:spPr>
          <a:xfrm>
            <a:off x="940398" y="1743299"/>
            <a:ext cx="539178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black"/>
                </a:solidFill>
                <a:ea typeface="微软雅黑"/>
                <a:cs typeface="+mn-ea"/>
                <a:sym typeface="+mn-lt"/>
              </a:rPr>
              <a:t>6</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en-US" altLang="zh-CN" sz="2000" b="0" i="0" u="none" strike="noStrike" kern="1200" cap="none" spc="0" normalizeH="0" baseline="0" noProof="0" dirty="0" err="1">
                <a:ln>
                  <a:noFill/>
                </a:ln>
                <a:solidFill>
                  <a:prstClr val="black"/>
                </a:solidFill>
                <a:effectLst/>
                <a:uLnTx/>
                <a:uFillTx/>
                <a:latin typeface="+mn-lt"/>
                <a:ea typeface="微软雅黑"/>
                <a:cs typeface="+mn-ea"/>
                <a:sym typeface="+mn-lt"/>
              </a:rPr>
              <a:t>外贸货物开单时港口批号不要超过两个</a:t>
            </a: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9" name="图片 8"/>
          <p:cNvPicPr>
            <a:picLocks noChangeAspect="1"/>
          </p:cNvPicPr>
          <p:nvPr/>
        </p:nvPicPr>
        <p:blipFill>
          <a:blip r:embed="rId5"/>
          <a:stretch>
            <a:fillRect/>
          </a:stretch>
        </p:blipFill>
        <p:spPr>
          <a:xfrm>
            <a:off x="609494" y="2905013"/>
            <a:ext cx="7793089" cy="3194797"/>
          </a:xfrm>
          <a:prstGeom prst="rect">
            <a:avLst/>
          </a:prstGeom>
        </p:spPr>
      </p:pic>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2" name="文本框 1"/>
          <p:cNvSpPr txBox="1"/>
          <p:nvPr/>
        </p:nvSpPr>
        <p:spPr>
          <a:xfrm>
            <a:off x="906780" y="1819163"/>
            <a:ext cx="7330440" cy="169164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2000" dirty="0">
                <a:solidFill>
                  <a:prstClr val="black"/>
                </a:solidFill>
                <a:ea typeface="微软雅黑"/>
                <a:cs typeface="+mn-ea"/>
                <a:sym typeface="+mn-lt"/>
              </a:rPr>
              <a:t>7</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T1库开单员所负责的汽运库存只有5件，且同规格在F2联储库有7件，而此时车辆需要装10件的重量，理论上是要去两个库中取才能满足，但此时如果在日钢所有库存（包括汽运和水运）中T1库有该规格的10件，则可以直接用T1开十件给该车。</a:t>
            </a:r>
          </a:p>
        </p:txBody>
      </p:sp>
      <p:sp>
        <p:nvSpPr>
          <p:cNvPr id="7" name="文本框 6"/>
          <p:cNvSpPr txBox="1"/>
          <p:nvPr/>
        </p:nvSpPr>
        <p:spPr>
          <a:xfrm>
            <a:off x="852581" y="912495"/>
            <a:ext cx="1787525"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2" name="文本框 1"/>
          <p:cNvSpPr txBox="1"/>
          <p:nvPr/>
        </p:nvSpPr>
        <p:spPr>
          <a:xfrm>
            <a:off x="802901" y="1375617"/>
            <a:ext cx="7538197" cy="205338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n-lt"/>
                <a:ea typeface="微软雅黑"/>
                <a:cs typeface="+mn-ea"/>
                <a:sym typeface="+mn-lt"/>
              </a:rPr>
              <a:t>8</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ea"/>
                <a:sym typeface="+mn-lt"/>
              </a:rPr>
              <a:t>、对特殊的两个车队，不按照传统的流向去分配，车队为博晟淮安，韶钢淮安的情况下，韶钢淮安-&gt;连云港，博晟淮安-&gt;淮安，去筛选库存量时,需按照当下时间该两个码头对应的流向城市去筛选库存量(两个码头的流向城市更新时间不固定)，车队对应码头情况如下图：</a:t>
            </a:r>
          </a:p>
        </p:txBody>
      </p:sp>
      <p:pic>
        <p:nvPicPr>
          <p:cNvPr id="11" name="图片 11"/>
          <p:cNvPicPr>
            <a:picLocks noChangeAspect="1"/>
          </p:cNvPicPr>
          <p:nvPr/>
        </p:nvPicPr>
        <p:blipFill>
          <a:blip r:embed="rId5"/>
          <a:stretch>
            <a:fillRect/>
          </a:stretch>
        </p:blipFill>
        <p:spPr>
          <a:xfrm>
            <a:off x="1934845" y="3275330"/>
            <a:ext cx="5274310" cy="3308350"/>
          </a:xfrm>
          <a:prstGeom prst="rect">
            <a:avLst/>
          </a:prstGeom>
        </p:spPr>
      </p:pic>
      <p:sp>
        <p:nvSpPr>
          <p:cNvPr id="7" name="文本框 6"/>
          <p:cNvSpPr txBox="1"/>
          <p:nvPr/>
        </p:nvSpPr>
        <p:spPr>
          <a:xfrm>
            <a:off x="802416" y="850265"/>
            <a:ext cx="1787525"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2" name="文本框 1"/>
          <p:cNvSpPr txBox="1"/>
          <p:nvPr/>
        </p:nvSpPr>
        <p:spPr>
          <a:xfrm>
            <a:off x="802901" y="1375617"/>
            <a:ext cx="7538197" cy="1251048"/>
          </a:xfrm>
          <a:prstGeom prst="rect">
            <a:avLst/>
          </a:prstGeom>
          <a:noFill/>
        </p:spPr>
        <p:txBody>
          <a:bodyPr wrap="square" rtlCol="0">
            <a:spAutoFit/>
          </a:bodyPr>
          <a:lstStyle/>
          <a:p>
            <a:pPr lvl="0">
              <a:lnSpc>
                <a:spcPct val="130000"/>
              </a:lnSpc>
              <a:defRPr/>
            </a:pPr>
            <a:r>
              <a:rPr lang="zh-CN" altLang="en-US" sz="2000" dirty="0">
                <a:solidFill>
                  <a:prstClr val="black"/>
                </a:solidFill>
                <a:cs typeface="+mn-ea"/>
                <a:sym typeface="+mn-lt"/>
              </a:rPr>
              <a:t>型钢、开平板、螺纹这三种货物可能存在压货的情况，开单时需根据仓库提供的顺序表，按从上到下的顺序开单，以减少仓库倒库次数。</a:t>
            </a:r>
          </a:p>
        </p:txBody>
      </p:sp>
      <p:sp>
        <p:nvSpPr>
          <p:cNvPr id="7" name="文本框 6"/>
          <p:cNvSpPr txBox="1"/>
          <p:nvPr/>
        </p:nvSpPr>
        <p:spPr>
          <a:xfrm>
            <a:off x="802416" y="850265"/>
            <a:ext cx="1787525" cy="52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特殊规则</a:t>
            </a:r>
          </a:p>
        </p:txBody>
      </p:sp>
      <p:sp>
        <p:nvSpPr>
          <p:cNvPr id="8" name="文本框 7"/>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Tree>
    <p:custDataLst>
      <p:tags r:id="rId1"/>
    </p:custDataLst>
    <p:extLst>
      <p:ext uri="{BB962C8B-B14F-4D97-AF65-F5344CB8AC3E}">
        <p14:creationId xmlns:p14="http://schemas.microsoft.com/office/powerpoint/2010/main" val="9137013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7" name="文本框 6"/>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sp>
        <p:nvSpPr>
          <p:cNvPr id="5" name="文本框 4"/>
          <p:cNvSpPr txBox="1"/>
          <p:nvPr/>
        </p:nvSpPr>
        <p:spPr>
          <a:xfrm>
            <a:off x="405130" y="1000760"/>
            <a:ext cx="814047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dirty="0">
                <a:solidFill>
                  <a:prstClr val="black"/>
                </a:solidFill>
                <a:ea typeface="微软雅黑"/>
              </a:rPr>
              <a:t>窄带合包和线材重量，需通过</a:t>
            </a:r>
            <a:r>
              <a:rPr lang="en-US" altLang="zh-CN" sz="2200" dirty="0">
                <a:solidFill>
                  <a:prstClr val="black"/>
                </a:solidFill>
                <a:ea typeface="微软雅黑"/>
              </a:rPr>
              <a:t>LMS</a:t>
            </a:r>
            <a:r>
              <a:rPr kumimoji="0" lang="zh-CN" altLang="en-US" sz="2200" b="0" i="0" u="none" strike="noStrike" kern="1200" cap="none" spc="0" normalizeH="0" baseline="0" noProof="0" dirty="0">
                <a:ln>
                  <a:noFill/>
                </a:ln>
                <a:solidFill>
                  <a:prstClr val="black"/>
                </a:solidFill>
                <a:effectLst/>
                <a:uLnTx/>
                <a:uFillTx/>
                <a:latin typeface="+mn-lt"/>
                <a:ea typeface="微软雅黑"/>
                <a:cs typeface="+mn-cs"/>
              </a:rPr>
              <a:t>查找仓库明细的方法</a:t>
            </a:r>
          </a:p>
        </p:txBody>
      </p:sp>
      <p:pic>
        <p:nvPicPr>
          <p:cNvPr id="10" name="图片 9"/>
          <p:cNvPicPr>
            <a:picLocks noChangeAspect="1"/>
          </p:cNvPicPr>
          <p:nvPr/>
        </p:nvPicPr>
        <p:blipFill>
          <a:blip r:embed="rId5"/>
          <a:stretch>
            <a:fillRect/>
          </a:stretch>
        </p:blipFill>
        <p:spPr>
          <a:xfrm>
            <a:off x="1955165" y="2742005"/>
            <a:ext cx="5250180" cy="3048000"/>
          </a:xfrm>
          <a:prstGeom prst="rect">
            <a:avLst/>
          </a:prstGeom>
        </p:spPr>
      </p:pic>
      <p:sp>
        <p:nvSpPr>
          <p:cNvPr id="11" name="文本框 10"/>
          <p:cNvSpPr txBox="1"/>
          <p:nvPr/>
        </p:nvSpPr>
        <p:spPr>
          <a:xfrm>
            <a:off x="700703" y="1663065"/>
            <a:ext cx="7844903" cy="45294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cs"/>
              </a:rPr>
              <a:t>在</a:t>
            </a:r>
            <a:r>
              <a:rPr kumimoji="0" lang="en-US" altLang="zh-CN" sz="2000" b="0" i="0" u="none" strike="noStrike" kern="1200" cap="none" spc="0" normalizeH="0" baseline="0" noProof="0" dirty="0">
                <a:ln>
                  <a:noFill/>
                </a:ln>
                <a:solidFill>
                  <a:prstClr val="black"/>
                </a:solidFill>
                <a:effectLst/>
                <a:uLnTx/>
                <a:uFillTx/>
                <a:latin typeface="+mn-lt"/>
                <a:ea typeface="微软雅黑"/>
                <a:cs typeface="+mn-cs"/>
              </a:rPr>
              <a:t>LMS</a:t>
            </a:r>
            <a:r>
              <a:rPr kumimoji="0" lang="zh-CN" altLang="en-US" sz="2000" b="0" i="0" u="none" strike="noStrike" kern="1200" cap="none" spc="0" normalizeH="0" baseline="0" noProof="0" dirty="0">
                <a:ln>
                  <a:noFill/>
                </a:ln>
                <a:solidFill>
                  <a:prstClr val="black"/>
                </a:solidFill>
                <a:effectLst/>
                <a:uLnTx/>
                <a:uFillTx/>
                <a:latin typeface="+mn-lt"/>
                <a:ea typeface="微软雅黑"/>
                <a:cs typeface="+mn-cs"/>
              </a:rPr>
              <a:t>系统中选择仓库管理，然后选择库存管理，最后点击库存查询。</a:t>
            </a: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7975" y="189865"/>
            <a:ext cx="3964940" cy="539750"/>
            <a:chOff x="485" y="299"/>
            <a:chExt cx="6244" cy="850"/>
          </a:xfrm>
        </p:grpSpPr>
        <p:pic>
          <p:nvPicPr>
            <p:cNvPr id="65" name="图片 64" descr="资源 9"/>
            <p:cNvPicPr>
              <a:picLocks noChangeAspect="1"/>
            </p:cNvPicPr>
            <p:nvPr/>
          </p:nvPicPr>
          <p:blipFill>
            <a:blip r:embed="rId3"/>
            <a:stretch>
              <a:fillRect/>
            </a:stretch>
          </p:blipFill>
          <p:spPr>
            <a:xfrm>
              <a:off x="485" y="445"/>
              <a:ext cx="2846" cy="6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 y="299"/>
              <a:ext cx="2783" cy="851"/>
            </a:xfrm>
            <a:prstGeom prst="rect">
              <a:avLst/>
            </a:prstGeom>
          </p:spPr>
        </p:pic>
      </p:grpSp>
      <p:sp>
        <p:nvSpPr>
          <p:cNvPr id="7" name="文本框 6"/>
          <p:cNvSpPr txBox="1"/>
          <p:nvPr/>
        </p:nvSpPr>
        <p:spPr>
          <a:xfrm>
            <a:off x="4580255" y="249862"/>
            <a:ext cx="4343400" cy="525016"/>
          </a:xfrm>
          <a:prstGeom prst="rect">
            <a:avLst/>
          </a:prstGeom>
          <a:noFill/>
        </p:spPr>
        <p:txBody>
          <a:bodyPr wrap="square" rtlCol="0">
            <a:spAutoFit/>
          </a:body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lt"/>
                <a:ea typeface="微软雅黑"/>
                <a:cs typeface="+mn-ea"/>
                <a:sym typeface="+mn-lt"/>
              </a:rPr>
              <a:t>开单流程</a:t>
            </a:r>
            <a:endParaRPr kumimoji="0" lang="en-US" altLang="zh-CN" sz="2400" b="0" i="0" u="none" strike="noStrike" kern="1200" cap="none" spc="0" normalizeH="0" baseline="0" noProof="0" dirty="0">
              <a:ln>
                <a:noFill/>
              </a:ln>
              <a:solidFill>
                <a:prstClr val="black"/>
              </a:solidFill>
              <a:effectLst/>
              <a:uLnTx/>
              <a:uFillTx/>
              <a:latin typeface="+mn-lt"/>
              <a:ea typeface="微软雅黑"/>
              <a:cs typeface="+mn-ea"/>
              <a:sym typeface="+mn-lt"/>
            </a:endParaRPr>
          </a:p>
        </p:txBody>
      </p:sp>
      <p:pic>
        <p:nvPicPr>
          <p:cNvPr id="5" name="图片 4"/>
          <p:cNvPicPr>
            <a:picLocks noChangeAspect="1"/>
          </p:cNvPicPr>
          <p:nvPr/>
        </p:nvPicPr>
        <p:blipFill>
          <a:blip r:embed="rId5"/>
          <a:stretch>
            <a:fillRect/>
          </a:stretch>
        </p:blipFill>
        <p:spPr>
          <a:xfrm>
            <a:off x="837882" y="2656989"/>
            <a:ext cx="7467600" cy="3646170"/>
          </a:xfrm>
          <a:prstGeom prst="rect">
            <a:avLst/>
          </a:prstGeom>
        </p:spPr>
      </p:pic>
      <p:sp>
        <p:nvSpPr>
          <p:cNvPr id="8" name="文本框 7"/>
          <p:cNvSpPr txBox="1"/>
          <p:nvPr/>
        </p:nvSpPr>
        <p:spPr>
          <a:xfrm>
            <a:off x="837882" y="1574800"/>
            <a:ext cx="6775133" cy="8530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微软雅黑"/>
                <a:cs typeface="+mn-cs"/>
              </a:rPr>
              <a:t>通过上一步库存查询，跳转至以下页面，点击导出下载仓库明细表，就可以得到仓库明细表查询件重。</a:t>
            </a:r>
          </a:p>
        </p:txBody>
      </p:sp>
      <p:sp>
        <p:nvSpPr>
          <p:cNvPr id="9" name="文本框 8"/>
          <p:cNvSpPr txBox="1"/>
          <p:nvPr/>
        </p:nvSpPr>
        <p:spPr>
          <a:xfrm>
            <a:off x="405130" y="1000760"/>
            <a:ext cx="348805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lt"/>
                <a:ea typeface="微软雅黑"/>
                <a:cs typeface="+mn-cs"/>
              </a:rPr>
              <a:t>查找仓库明细的方法</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8.xml><?xml version="1.0" encoding="utf-8"?>
<p:tagLst xmlns:a="http://schemas.openxmlformats.org/drawingml/2006/main" xmlns:r="http://schemas.openxmlformats.org/officeDocument/2006/relationships" xmlns:p="http://schemas.openxmlformats.org/presentationml/2006/main">
  <p:tag name="KSO_WM_UNIT_TABLE_BEAUTIFY" val="smartTable{89d5a96a-ee51-4908-9414-feb7b48df3f0}"/>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6.xml><?xml version="1.0" encoding="utf-8"?>
<p:tagLst xmlns:a="http://schemas.openxmlformats.org/drawingml/2006/main" xmlns:r="http://schemas.openxmlformats.org/officeDocument/2006/relationships" xmlns:p="http://schemas.openxmlformats.org/presentationml/2006/main">
  <p:tag name="KSO_WM_UNIT_TABLE_BEAUTIFY" val="smartTable{89d5a96a-ee51-4908-9414-feb7b48df3f0}"/>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4ankjqnc">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4ankjqnc">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18516</TotalTime>
  <Words>6906</Words>
  <Application>Microsoft Office PowerPoint</Application>
  <PresentationFormat>全屏显示(4:3)</PresentationFormat>
  <Paragraphs>652</Paragraphs>
  <Slides>104</Slides>
  <Notes>1</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104</vt:i4>
      </vt:variant>
    </vt:vector>
  </HeadingPairs>
  <TitlesOfParts>
    <vt:vector size="112" baseType="lpstr">
      <vt:lpstr>思源黑体 Normal</vt:lpstr>
      <vt:lpstr>思源宋体</vt:lpstr>
      <vt:lpstr>微软雅黑</vt:lpstr>
      <vt:lpstr>Arial</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京 创 智 汇</dc:title>
  <dc:creator>DELL</dc:creator>
  <cp:lastModifiedBy>槐 兴顺</cp:lastModifiedBy>
  <cp:revision>454</cp:revision>
  <dcterms:created xsi:type="dcterms:W3CDTF">2019-06-06T06:11:37Z</dcterms:created>
  <dcterms:modified xsi:type="dcterms:W3CDTF">2020-04-30T07:49:54Z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